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8" r:id="rId4"/>
    <p:sldId id="259" r:id="rId5"/>
    <p:sldId id="261" r:id="rId6"/>
    <p:sldId id="268" r:id="rId7"/>
    <p:sldId id="260" r:id="rId8"/>
    <p:sldId id="262" r:id="rId9"/>
    <p:sldId id="264" r:id="rId10"/>
    <p:sldId id="265" r:id="rId11"/>
  </p:sldIdLst>
  <p:sldSz cx="9144000" cy="6858000" type="screen4x3"/>
  <p:notesSz cx="6669088" cy="9928225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104" d="100"/>
          <a:sy n="104" d="100"/>
        </p:scale>
        <p:origin x="-11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26-5-2009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26-5-2009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26-5-2009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26-5-2009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26-5-2009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26-5-2009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26-5-2009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26-5-2009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26-5-2009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26-5-2009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26-5-2009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26-5-2009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-32" y="571480"/>
            <a:ext cx="73581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dirty="0" smtClean="0"/>
              <a:t> 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Decompress the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given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.zip file: </a:t>
            </a:r>
            <a:r>
              <a:rPr lang="nl-BE" dirty="0" err="1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Hands-on</a:t>
            </a:r>
            <a:r>
              <a:rPr lang="nl-BE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Network</a:t>
            </a:r>
            <a:r>
              <a:rPr lang="nl-BE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Workshop.zip</a:t>
            </a:r>
            <a:endParaRPr lang="nl-BE" dirty="0" smtClean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nl-BE" dirty="0" smtClean="0">
              <a:solidFill>
                <a:schemeClr val="accent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Open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following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projects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in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Netbeans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(File &gt; Open Project …)</a:t>
            </a: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Nwcomm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_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WorkshopRomanTranslator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_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ClientConsole</a:t>
            </a:r>
            <a:endParaRPr lang="nl-B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Nwcomm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_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WorkshopRomanTranslator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_Server (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singlethreaded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lvl="1">
              <a:buFont typeface="Arial" pitchFamily="34" charset="0"/>
              <a:buChar char="•"/>
            </a:pPr>
            <a:endParaRPr lang="nl-B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endParaRPr lang="nl-B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endParaRPr lang="nl-B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Note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esolve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the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reference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for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the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used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library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lang="nl-B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357430"/>
            <a:ext cx="3681418" cy="2833723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2571736" y="0"/>
            <a:ext cx="336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b="1" dirty="0" smtClean="0"/>
              <a:t>A) </a:t>
            </a:r>
            <a:r>
              <a:rPr lang="nl-BE" b="1" dirty="0" err="1" smtClean="0"/>
              <a:t>Basic</a:t>
            </a:r>
            <a:r>
              <a:rPr lang="nl-BE" b="1" dirty="0" smtClean="0"/>
              <a:t> </a:t>
            </a:r>
            <a:r>
              <a:rPr lang="nl-BE" b="1" dirty="0" err="1" smtClean="0"/>
              <a:t>Client-Server</a:t>
            </a:r>
            <a:r>
              <a:rPr lang="nl-BE" b="1" dirty="0" smtClean="0"/>
              <a:t> </a:t>
            </a:r>
            <a:r>
              <a:rPr lang="nl-BE" b="1" dirty="0" err="1" smtClean="0"/>
              <a:t>Application</a:t>
            </a:r>
            <a:endParaRPr lang="nl-BE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000504"/>
            <a:ext cx="3486150" cy="2295525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8994" y="3343297"/>
            <a:ext cx="405765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357158" y="428605"/>
            <a:ext cx="8286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nl-BE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nl-BE" u="sng" dirty="0" smtClean="0">
                <a:sym typeface="Wingdings" pitchFamily="2" charset="2"/>
              </a:rPr>
              <a:t>TEST YOUR APPLICATION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Run a server </a:t>
            </a:r>
            <a:r>
              <a:rPr lang="nl-BE" dirty="0" err="1" smtClean="0">
                <a:sym typeface="Wingdings" pitchFamily="2" charset="2"/>
              </a:rPr>
              <a:t>application</a:t>
            </a:r>
            <a:r>
              <a:rPr lang="nl-BE" dirty="0" smtClean="0">
                <a:sym typeface="Wingdings" pitchFamily="2" charset="2"/>
              </a:rPr>
              <a:t> (single </a:t>
            </a:r>
            <a:r>
              <a:rPr lang="nl-BE" dirty="0" err="1" smtClean="0">
                <a:sym typeface="Wingdings" pitchFamily="2" charset="2"/>
              </a:rPr>
              <a:t>threaded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or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multithreaded</a:t>
            </a:r>
            <a:r>
              <a:rPr lang="nl-BE" dirty="0" smtClean="0">
                <a:sym typeface="Wingdings" pitchFamily="2" charset="2"/>
              </a:rPr>
              <a:t>, </a:t>
            </a:r>
            <a:r>
              <a:rPr lang="nl-BE" dirty="0" err="1" smtClean="0">
                <a:sym typeface="Wingdings" pitchFamily="2" charset="2"/>
              </a:rPr>
              <a:t>local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or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remote</a:t>
            </a:r>
            <a:r>
              <a:rPr lang="nl-BE" dirty="0" smtClean="0">
                <a:sym typeface="Wingdings" pitchFamily="2" charset="2"/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Run </a:t>
            </a:r>
            <a:r>
              <a:rPr lang="nl-BE" dirty="0" err="1" smtClean="0">
                <a:sym typeface="Wingdings" pitchFamily="2" charset="2"/>
              </a:rPr>
              <a:t>client</a:t>
            </a:r>
            <a:r>
              <a:rPr lang="nl-BE" dirty="0" smtClean="0">
                <a:sym typeface="Wingdings" pitchFamily="2" charset="2"/>
              </a:rPr>
              <a:t> GUI </a:t>
            </a:r>
            <a:r>
              <a:rPr lang="nl-BE" dirty="0" err="1" smtClean="0">
                <a:sym typeface="Wingdings" pitchFamily="2" charset="2"/>
              </a:rPr>
              <a:t>application</a:t>
            </a:r>
            <a:r>
              <a:rPr lang="nl-BE" dirty="0" smtClean="0">
                <a:sym typeface="Wingdings" pitchFamily="2" charset="2"/>
              </a:rPr>
              <a:t> (run mode)</a:t>
            </a:r>
            <a:endParaRPr lang="nl-BE" dirty="0" smtClean="0">
              <a:latin typeface="+mj-lt"/>
              <a:cs typeface="Courier New" pitchFamily="49" charset="0"/>
              <a:sym typeface="Wingdings" pitchFamily="2" charset="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4416" y="1914537"/>
            <a:ext cx="405765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0" y="394692"/>
            <a:ext cx="7358114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Run server, run </a:t>
            </a:r>
            <a:r>
              <a:rPr lang="nl-BE" u="sng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client</a:t>
            </a:r>
            <a:r>
              <a:rPr lang="nl-BE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nl-BE" u="sng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both</a:t>
            </a:r>
            <a:r>
              <a:rPr lang="nl-BE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in run mode)</a:t>
            </a:r>
          </a:p>
          <a:p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Do a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basic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test: 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1)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identify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yourself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nl-BE" dirty="0" err="1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your</a:t>
            </a:r>
            <a:r>
              <a:rPr lang="nl-BE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name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2)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give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arabic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number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max.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value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9999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3) view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result</a:t>
            </a:r>
            <a:endParaRPr lang="nl-B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     e.g. </a:t>
            </a:r>
            <a:r>
              <a:rPr lang="nl-BE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request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nl-BE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12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 </a:t>
            </a:r>
            <a:r>
              <a:rPr lang="nl-BE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reply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: </a:t>
            </a:r>
            <a:r>
              <a:rPr lang="nl-BE" dirty="0" smtClean="0">
                <a:solidFill>
                  <a:schemeClr val="accent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XII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…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5)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give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‘END’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6)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client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terminates</a:t>
            </a:r>
            <a:endParaRPr lang="nl-B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olidFill>
                <a:schemeClr val="tx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olidFill>
                <a:schemeClr val="tx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endParaRPr lang="nl-BE" dirty="0" smtClean="0">
              <a:solidFill>
                <a:schemeClr val="tx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endParaRPr lang="nl-BE" dirty="0" smtClean="0">
              <a:solidFill>
                <a:schemeClr val="tx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endParaRPr lang="nl-BE" dirty="0" smtClean="0">
              <a:solidFill>
                <a:schemeClr val="tx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nl-BE" dirty="0" smtClean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Run server in run mode, </a:t>
            </a:r>
            <a:r>
              <a:rPr lang="nl-BE" u="sng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client</a:t>
            </a:r>
            <a:r>
              <a:rPr lang="nl-BE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in </a:t>
            </a:r>
            <a:r>
              <a:rPr lang="nl-BE" u="sng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debug</a:t>
            </a:r>
            <a:r>
              <a:rPr lang="nl-BE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mode</a:t>
            </a:r>
          </a:p>
          <a:p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Do a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debug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test (</a:t>
            </a:r>
            <a:r>
              <a:rPr lang="nl-B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F7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=Step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into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; </a:t>
            </a:r>
            <a:r>
              <a:rPr lang="nl-B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F8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= Step over)</a:t>
            </a:r>
          </a:p>
          <a:p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Verifiy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Creation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of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Socket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object (</a:t>
            </a:r>
            <a:r>
              <a:rPr lang="nl-BE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socket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Sending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your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name (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identification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to server (</a:t>
            </a:r>
            <a:r>
              <a:rPr lang="nl-BE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out.println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Sending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requests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for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translation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to server (</a:t>
            </a:r>
            <a:r>
              <a:rPr lang="nl-BE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out.println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Receiving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translation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reply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from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that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server (</a:t>
            </a:r>
            <a:r>
              <a:rPr lang="nl-BE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in.readLine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Communication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ends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by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sending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"END" to server</a:t>
            </a:r>
          </a:p>
          <a:p>
            <a:endParaRPr lang="nl-BE" dirty="0" smtClean="0"/>
          </a:p>
        </p:txBody>
      </p:sp>
      <p:grpSp>
        <p:nvGrpSpPr>
          <p:cNvPr id="2" name="Groep 31"/>
          <p:cNvGrpSpPr/>
          <p:nvPr/>
        </p:nvGrpSpPr>
        <p:grpSpPr>
          <a:xfrm>
            <a:off x="5643570" y="142852"/>
            <a:ext cx="2500330" cy="1857388"/>
            <a:chOff x="6572264" y="4929198"/>
            <a:chExt cx="2500330" cy="1857388"/>
          </a:xfrm>
        </p:grpSpPr>
        <p:sp>
          <p:nvSpPr>
            <p:cNvPr id="8" name="Rechthoek 7"/>
            <p:cNvSpPr/>
            <p:nvPr/>
          </p:nvSpPr>
          <p:spPr>
            <a:xfrm>
              <a:off x="6572264" y="5000636"/>
              <a:ext cx="357190" cy="17859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dirty="0" smtClean="0"/>
                <a:t>CL I ENT</a:t>
              </a:r>
              <a:endParaRPr lang="nl-BE" dirty="0"/>
            </a:p>
          </p:txBody>
        </p:sp>
        <p:sp>
          <p:nvSpPr>
            <p:cNvPr id="9" name="Rechthoek 8"/>
            <p:cNvSpPr/>
            <p:nvPr/>
          </p:nvSpPr>
          <p:spPr>
            <a:xfrm>
              <a:off x="8715404" y="5072074"/>
              <a:ext cx="357190" cy="17145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dirty="0" smtClean="0"/>
                <a:t>SERVER</a:t>
              </a:r>
              <a:endParaRPr lang="nl-BE" dirty="0"/>
            </a:p>
          </p:txBody>
        </p:sp>
        <p:cxnSp>
          <p:nvCxnSpPr>
            <p:cNvPr id="11" name="Rechte verbindingslijn met pijl 10"/>
            <p:cNvCxnSpPr/>
            <p:nvPr/>
          </p:nvCxnSpPr>
          <p:spPr>
            <a:xfrm>
              <a:off x="6929454" y="5214950"/>
              <a:ext cx="1785950" cy="158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kstvak 11"/>
            <p:cNvSpPr txBox="1"/>
            <p:nvPr/>
          </p:nvSpPr>
          <p:spPr>
            <a:xfrm>
              <a:off x="7163143" y="4929198"/>
              <a:ext cx="11950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dirty="0" err="1" smtClean="0">
                  <a:solidFill>
                    <a:schemeClr val="accent1"/>
                  </a:solidFill>
                </a:rPr>
                <a:t>Your</a:t>
              </a:r>
              <a:r>
                <a:rPr lang="nl-BE" dirty="0" smtClean="0">
                  <a:solidFill>
                    <a:schemeClr val="accent1"/>
                  </a:solidFill>
                </a:rPr>
                <a:t> name</a:t>
              </a:r>
              <a:endParaRPr lang="nl-BE" dirty="0">
                <a:solidFill>
                  <a:schemeClr val="accent1"/>
                </a:solidFill>
              </a:endParaRPr>
            </a:p>
          </p:txBody>
        </p:sp>
        <p:grpSp>
          <p:nvGrpSpPr>
            <p:cNvPr id="3" name="Groep 25"/>
            <p:cNvGrpSpPr/>
            <p:nvPr/>
          </p:nvGrpSpPr>
          <p:grpSpPr>
            <a:xfrm>
              <a:off x="6929454" y="5357826"/>
              <a:ext cx="1785950" cy="583646"/>
              <a:chOff x="6929454" y="5559998"/>
              <a:chExt cx="1785950" cy="583646"/>
            </a:xfrm>
          </p:grpSpPr>
          <p:cxnSp>
            <p:nvCxnSpPr>
              <p:cNvPr id="17" name="Rechte verbindingslijn met pijl 16"/>
              <p:cNvCxnSpPr/>
              <p:nvPr/>
            </p:nvCxnSpPr>
            <p:spPr>
              <a:xfrm>
                <a:off x="6929454" y="5845750"/>
                <a:ext cx="1785950" cy="1588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kstvak 17"/>
              <p:cNvSpPr txBox="1"/>
              <p:nvPr/>
            </p:nvSpPr>
            <p:spPr>
              <a:xfrm>
                <a:off x="8153824" y="5559998"/>
                <a:ext cx="418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dirty="0" smtClean="0">
                    <a:solidFill>
                      <a:schemeClr val="accent1"/>
                    </a:solidFill>
                  </a:rPr>
                  <a:t>12</a:t>
                </a:r>
                <a:endParaRPr lang="nl-BE" dirty="0"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19" name="Rechte verbindingslijn met pijl 18"/>
              <p:cNvCxnSpPr/>
              <p:nvPr/>
            </p:nvCxnSpPr>
            <p:spPr>
              <a:xfrm rot="10800000">
                <a:off x="6929454" y="6072206"/>
                <a:ext cx="1785950" cy="1588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kstvak 19"/>
              <p:cNvSpPr txBox="1"/>
              <p:nvPr/>
            </p:nvSpPr>
            <p:spPr>
              <a:xfrm>
                <a:off x="7163143" y="5774312"/>
                <a:ext cx="4203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dirty="0" smtClean="0">
                    <a:solidFill>
                      <a:schemeClr val="accent1"/>
                    </a:solidFill>
                  </a:rPr>
                  <a:t>XII</a:t>
                </a:r>
                <a:endParaRPr lang="nl-BE" dirty="0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5" name="Groep 26"/>
            <p:cNvGrpSpPr/>
            <p:nvPr/>
          </p:nvGrpSpPr>
          <p:grpSpPr>
            <a:xfrm>
              <a:off x="6929454" y="5988626"/>
              <a:ext cx="1785950" cy="583646"/>
              <a:chOff x="6929454" y="5559998"/>
              <a:chExt cx="1785950" cy="583646"/>
            </a:xfrm>
          </p:grpSpPr>
          <p:cxnSp>
            <p:nvCxnSpPr>
              <p:cNvPr id="28" name="Rechte verbindingslijn met pijl 27"/>
              <p:cNvCxnSpPr/>
              <p:nvPr/>
            </p:nvCxnSpPr>
            <p:spPr>
              <a:xfrm>
                <a:off x="6929454" y="5845750"/>
                <a:ext cx="1785950" cy="1588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kstvak 28"/>
              <p:cNvSpPr txBox="1"/>
              <p:nvPr/>
            </p:nvSpPr>
            <p:spPr>
              <a:xfrm>
                <a:off x="8153824" y="5559998"/>
                <a:ext cx="418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dirty="0" smtClean="0">
                    <a:solidFill>
                      <a:schemeClr val="accent1"/>
                    </a:solidFill>
                  </a:rPr>
                  <a:t>19</a:t>
                </a:r>
                <a:endParaRPr lang="nl-BE" dirty="0"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30" name="Rechte verbindingslijn met pijl 29"/>
              <p:cNvCxnSpPr/>
              <p:nvPr/>
            </p:nvCxnSpPr>
            <p:spPr>
              <a:xfrm rot="10800000">
                <a:off x="6929454" y="6072206"/>
                <a:ext cx="1785950" cy="1588"/>
              </a:xfrm>
              <a:prstGeom prst="straightConnector1">
                <a:avLst/>
              </a:prstGeom>
              <a:ln w="254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kstvak 30"/>
              <p:cNvSpPr txBox="1"/>
              <p:nvPr/>
            </p:nvSpPr>
            <p:spPr>
              <a:xfrm>
                <a:off x="7163143" y="5774312"/>
                <a:ext cx="4828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dirty="0" smtClean="0">
                    <a:solidFill>
                      <a:schemeClr val="accent1"/>
                    </a:solidFill>
                  </a:rPr>
                  <a:t>XIX</a:t>
                </a:r>
                <a:endParaRPr lang="nl-BE" dirty="0">
                  <a:solidFill>
                    <a:schemeClr val="accent1"/>
                  </a:solidFill>
                </a:endParaRPr>
              </a:p>
            </p:txBody>
          </p:sp>
        </p:grpSp>
      </p:grpSp>
      <p:sp>
        <p:nvSpPr>
          <p:cNvPr id="21" name="Tekstvak 20"/>
          <p:cNvSpPr txBox="1"/>
          <p:nvPr/>
        </p:nvSpPr>
        <p:spPr>
          <a:xfrm>
            <a:off x="5643570" y="2110925"/>
            <a:ext cx="3286148" cy="2246769"/>
          </a:xfrm>
          <a:prstGeom prst="rect">
            <a:avLst/>
          </a:prstGeom>
          <a:noFill/>
          <a:ln w="254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run: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Identify yourself!</a:t>
            </a:r>
          </a:p>
          <a:p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Antonio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Give the values to translate. 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To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end,type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'END' or 'end'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12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server reply: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XII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19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server reply: </a:t>
            </a:r>
            <a:r>
              <a:rPr lang="en-US" sz="1400" b="1" dirty="0" smtClean="0">
                <a:latin typeface="Courier New" pitchFamily="49" charset="0"/>
                <a:cs typeface="Courier New" pitchFamily="49" charset="0"/>
              </a:rPr>
              <a:t>XIX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&gt;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-32" y="571480"/>
            <a:ext cx="735811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u="sng" dirty="0" smtClean="0"/>
              <a:t>Project </a:t>
            </a:r>
            <a:r>
              <a:rPr lang="nl-BE" u="sng" dirty="0" err="1" smtClean="0"/>
              <a:t>creation</a:t>
            </a:r>
            <a:r>
              <a:rPr lang="nl-BE" u="sng" dirty="0" smtClean="0"/>
              <a:t> step 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/>
              <a:t>File &gt; New Project &gt; Java &gt; Java </a:t>
            </a:r>
            <a:r>
              <a:rPr lang="nl-BE" dirty="0" err="1" smtClean="0"/>
              <a:t>Application</a:t>
            </a:r>
            <a:endParaRPr lang="nl-BE" dirty="0" smtClean="0"/>
          </a:p>
          <a:p>
            <a:pPr lvl="1">
              <a:buFont typeface="Arial" pitchFamily="34" charset="0"/>
              <a:buChar char="•"/>
            </a:pPr>
            <a:r>
              <a:rPr lang="nl-BE" dirty="0" err="1" smtClean="0"/>
              <a:t>Give</a:t>
            </a:r>
            <a:r>
              <a:rPr lang="nl-BE" dirty="0" smtClean="0"/>
              <a:t> project a name (e.g. </a:t>
            </a:r>
            <a:r>
              <a:rPr lang="nl-BE" dirty="0" err="1" smtClean="0">
                <a:solidFill>
                  <a:srgbClr val="FF0000"/>
                </a:solidFill>
              </a:rPr>
              <a:t>ClientGUI</a:t>
            </a:r>
            <a:r>
              <a:rPr lang="nl-BE" dirty="0" smtClean="0"/>
              <a:t>) </a:t>
            </a:r>
          </a:p>
          <a:p>
            <a:pPr lvl="1">
              <a:buFont typeface="Arial" pitchFamily="34" charset="0"/>
              <a:buChar char="•"/>
            </a:pPr>
            <a:r>
              <a:rPr lang="nl-BE" dirty="0" err="1" smtClean="0"/>
              <a:t>Give</a:t>
            </a:r>
            <a:r>
              <a:rPr lang="nl-BE" dirty="0" smtClean="0"/>
              <a:t> project a </a:t>
            </a:r>
            <a:r>
              <a:rPr lang="nl-BE" dirty="0" err="1" smtClean="0"/>
              <a:t>location</a:t>
            </a:r>
            <a:endParaRPr lang="nl-BE" dirty="0" smtClean="0"/>
          </a:p>
          <a:p>
            <a:pPr lvl="1">
              <a:buFont typeface="Arial" pitchFamily="34" charset="0"/>
              <a:buChar char="•"/>
            </a:pPr>
            <a:r>
              <a:rPr lang="nl-BE" dirty="0" err="1" smtClean="0"/>
              <a:t>Uncheck</a:t>
            </a:r>
            <a:r>
              <a:rPr lang="nl-BE" dirty="0" smtClean="0"/>
              <a:t> the </a:t>
            </a:r>
            <a:r>
              <a:rPr lang="nl-BE" dirty="0" err="1" smtClean="0"/>
              <a:t>option</a:t>
            </a:r>
            <a:r>
              <a:rPr lang="nl-BE" dirty="0" smtClean="0"/>
              <a:t> ‘</a:t>
            </a:r>
            <a:r>
              <a:rPr lang="nl-BE" dirty="0" err="1" smtClean="0"/>
              <a:t>Create</a:t>
            </a:r>
            <a:r>
              <a:rPr lang="nl-BE" dirty="0" smtClean="0"/>
              <a:t> </a:t>
            </a:r>
            <a:r>
              <a:rPr lang="nl-BE" dirty="0" err="1" smtClean="0"/>
              <a:t>Main</a:t>
            </a:r>
            <a:r>
              <a:rPr lang="nl-BE" dirty="0" smtClean="0"/>
              <a:t> </a:t>
            </a:r>
            <a:r>
              <a:rPr lang="nl-BE" dirty="0" err="1" smtClean="0"/>
              <a:t>Class</a:t>
            </a:r>
            <a:r>
              <a:rPr lang="nl-BE" dirty="0" smtClean="0"/>
              <a:t>’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/>
              <a:t>Finish</a:t>
            </a:r>
          </a:p>
          <a:p>
            <a:endParaRPr lang="nl-BE" u="sng" dirty="0" smtClean="0"/>
          </a:p>
          <a:p>
            <a:r>
              <a:rPr lang="nl-BE" u="sng" dirty="0" smtClean="0"/>
              <a:t>2-layer design</a:t>
            </a:r>
          </a:p>
          <a:p>
            <a:pPr lvl="1">
              <a:buFont typeface="Arial" pitchFamily="34" charset="0"/>
              <a:buChar char="•"/>
            </a:pPr>
            <a:r>
              <a:rPr lang="nl-BE" dirty="0" err="1" smtClean="0"/>
              <a:t>Create</a:t>
            </a:r>
            <a:r>
              <a:rPr lang="nl-BE" dirty="0" smtClean="0"/>
              <a:t> 2 </a:t>
            </a:r>
            <a:r>
              <a:rPr lang="nl-BE" dirty="0" err="1" smtClean="0"/>
              <a:t>packages</a:t>
            </a:r>
            <a:r>
              <a:rPr lang="nl-BE" dirty="0" smtClean="0"/>
              <a:t>:  (right </a:t>
            </a:r>
            <a:r>
              <a:rPr lang="nl-BE" dirty="0" err="1" smtClean="0"/>
              <a:t>mouse</a:t>
            </a:r>
            <a:r>
              <a:rPr lang="nl-BE" dirty="0" smtClean="0"/>
              <a:t> click in </a:t>
            </a:r>
            <a:r>
              <a:rPr lang="nl-BE" dirty="0" err="1" smtClean="0"/>
              <a:t>Source</a:t>
            </a:r>
            <a:r>
              <a:rPr lang="nl-BE" dirty="0" smtClean="0"/>
              <a:t> </a:t>
            </a:r>
            <a:r>
              <a:rPr lang="nl-BE" dirty="0" err="1" smtClean="0"/>
              <a:t>Packages</a:t>
            </a:r>
            <a:r>
              <a:rPr lang="nl-BE" dirty="0" smtClean="0"/>
              <a:t>)</a:t>
            </a:r>
          </a:p>
          <a:p>
            <a:pPr lvl="2">
              <a:buFont typeface="Arial" pitchFamily="34" charset="0"/>
              <a:buChar char="•"/>
            </a:pPr>
            <a:r>
              <a:rPr lang="nl-BE" dirty="0" smtClean="0"/>
              <a:t>New &gt; Java </a:t>
            </a:r>
            <a:r>
              <a:rPr lang="nl-BE" dirty="0" err="1" smtClean="0"/>
              <a:t>Package</a:t>
            </a:r>
            <a:r>
              <a:rPr lang="nl-BE" dirty="0" smtClean="0"/>
              <a:t>: </a:t>
            </a:r>
            <a:r>
              <a:rPr lang="nl-BE" dirty="0" err="1" smtClean="0">
                <a:solidFill>
                  <a:srgbClr val="FF0000"/>
                </a:solidFill>
              </a:rPr>
              <a:t>presentationlayer</a:t>
            </a:r>
            <a:endParaRPr lang="nl-BE" dirty="0" smtClean="0">
              <a:solidFill>
                <a:srgbClr val="FF0000"/>
              </a:solidFill>
            </a:endParaRPr>
          </a:p>
          <a:p>
            <a:pPr lvl="2">
              <a:buFont typeface="Arial" pitchFamily="34" charset="0"/>
              <a:buChar char="•"/>
            </a:pPr>
            <a:r>
              <a:rPr lang="nl-BE" dirty="0" smtClean="0"/>
              <a:t>New &gt; Java </a:t>
            </a:r>
            <a:r>
              <a:rPr lang="nl-BE" dirty="0" err="1" smtClean="0"/>
              <a:t>Package</a:t>
            </a:r>
            <a:r>
              <a:rPr lang="nl-BE" dirty="0" smtClean="0"/>
              <a:t>: </a:t>
            </a:r>
            <a:r>
              <a:rPr lang="nl-BE" dirty="0" err="1" smtClean="0">
                <a:solidFill>
                  <a:srgbClr val="FF0000"/>
                </a:solidFill>
              </a:rPr>
              <a:t>datalayer</a:t>
            </a:r>
            <a:endParaRPr lang="nl-BE" dirty="0" smtClean="0">
              <a:solidFill>
                <a:srgbClr val="FF0000"/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/>
          </a:p>
          <a:p>
            <a:pPr lvl="1">
              <a:buFont typeface="Arial" pitchFamily="34" charset="0"/>
              <a:buChar char="•"/>
            </a:pPr>
            <a:r>
              <a:rPr lang="nl-BE" dirty="0" smtClean="0"/>
              <a:t>In </a:t>
            </a:r>
            <a:r>
              <a:rPr lang="nl-BE" dirty="0" err="1" smtClean="0"/>
              <a:t>presentation</a:t>
            </a:r>
            <a:r>
              <a:rPr lang="nl-BE" dirty="0" smtClean="0"/>
              <a:t> </a:t>
            </a:r>
            <a:r>
              <a:rPr lang="nl-BE" dirty="0" err="1" smtClean="0"/>
              <a:t>layer</a:t>
            </a:r>
            <a:r>
              <a:rPr lang="nl-BE" dirty="0" smtClean="0"/>
              <a:t>, </a:t>
            </a:r>
            <a:r>
              <a:rPr lang="nl-BE" dirty="0" err="1" smtClean="0"/>
              <a:t>create</a:t>
            </a:r>
            <a:r>
              <a:rPr lang="nl-BE" dirty="0" smtClean="0"/>
              <a:t>  New </a:t>
            </a:r>
            <a:r>
              <a:rPr lang="nl-BE" dirty="0" err="1" smtClean="0"/>
              <a:t>Jframe</a:t>
            </a:r>
            <a:r>
              <a:rPr lang="nl-BE" dirty="0" smtClean="0"/>
              <a:t> </a:t>
            </a:r>
            <a:r>
              <a:rPr lang="nl-BE" dirty="0" err="1" smtClean="0"/>
              <a:t>Form</a:t>
            </a:r>
            <a:r>
              <a:rPr lang="nl-BE" dirty="0" smtClean="0"/>
              <a:t>: </a:t>
            </a:r>
          </a:p>
          <a:p>
            <a:pPr lvl="2">
              <a:buFont typeface="Arial" pitchFamily="34" charset="0"/>
              <a:buChar char="•"/>
            </a:pPr>
            <a:r>
              <a:rPr lang="nl-BE" dirty="0" err="1" smtClean="0"/>
              <a:t>Give</a:t>
            </a:r>
            <a:r>
              <a:rPr lang="nl-BE" dirty="0" smtClean="0"/>
              <a:t> name: </a:t>
            </a:r>
            <a:r>
              <a:rPr lang="nl-BE" dirty="0" err="1" smtClean="0">
                <a:solidFill>
                  <a:srgbClr val="FF0000"/>
                </a:solidFill>
              </a:rPr>
              <a:t>GuiFrame</a:t>
            </a:r>
            <a:endParaRPr lang="nl-BE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nl-BE" dirty="0" smtClean="0"/>
          </a:p>
          <a:p>
            <a:pPr lvl="1">
              <a:buFont typeface="Arial" pitchFamily="34" charset="0"/>
              <a:buChar char="•"/>
            </a:pPr>
            <a:r>
              <a:rPr lang="nl-BE" dirty="0" smtClean="0"/>
              <a:t>Run the ‘</a:t>
            </a:r>
            <a:r>
              <a:rPr lang="nl-BE" dirty="0" err="1" smtClean="0"/>
              <a:t>empty</a:t>
            </a:r>
            <a:r>
              <a:rPr lang="nl-BE" dirty="0" smtClean="0"/>
              <a:t>’ </a:t>
            </a:r>
            <a:r>
              <a:rPr lang="nl-BE" dirty="0" err="1" smtClean="0"/>
              <a:t>client</a:t>
            </a:r>
            <a:r>
              <a:rPr lang="nl-BE" dirty="0" smtClean="0"/>
              <a:t> program. Select </a:t>
            </a:r>
            <a:r>
              <a:rPr lang="nl-BE" dirty="0" err="1" smtClean="0"/>
              <a:t>main</a:t>
            </a:r>
            <a:r>
              <a:rPr lang="nl-BE" dirty="0" smtClean="0"/>
              <a:t> </a:t>
            </a:r>
            <a:r>
              <a:rPr lang="nl-BE" dirty="0" err="1" smtClean="0"/>
              <a:t>class</a:t>
            </a:r>
            <a:r>
              <a:rPr lang="nl-BE" dirty="0" smtClean="0"/>
              <a:t> (</a:t>
            </a:r>
            <a:r>
              <a:rPr lang="nl-BE" dirty="0" err="1" smtClean="0">
                <a:solidFill>
                  <a:srgbClr val="FF0000"/>
                </a:solidFill>
              </a:rPr>
              <a:t>GuiFrame</a:t>
            </a:r>
            <a:r>
              <a:rPr lang="nl-BE" dirty="0" smtClean="0"/>
              <a:t>)</a:t>
            </a:r>
          </a:p>
          <a:p>
            <a:r>
              <a:rPr lang="nl-BE" dirty="0" smtClean="0"/>
              <a:t>	</a:t>
            </a:r>
            <a:r>
              <a:rPr lang="nl-BE" dirty="0" smtClean="0">
                <a:sym typeface="Wingdings" pitchFamily="2" charset="2"/>
              </a:rPr>
              <a:t> </a:t>
            </a:r>
            <a:r>
              <a:rPr lang="nl-BE" dirty="0" err="1" smtClean="0">
                <a:sym typeface="Wingdings" pitchFamily="2" charset="2"/>
              </a:rPr>
              <a:t>empty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window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appears</a:t>
            </a:r>
            <a:r>
              <a:rPr lang="nl-BE" dirty="0" smtClean="0">
                <a:sym typeface="Wingdings" pitchFamily="2" charset="2"/>
              </a:rPr>
              <a:t>, </a:t>
            </a:r>
            <a:r>
              <a:rPr lang="nl-BE" dirty="0" err="1" smtClean="0">
                <a:sym typeface="Wingdings" pitchFamily="2" charset="2"/>
              </a:rPr>
              <a:t>no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functionality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yet</a:t>
            </a:r>
            <a:r>
              <a:rPr lang="nl-BE" dirty="0" smtClean="0">
                <a:sym typeface="Wingdings" pitchFamily="2" charset="2"/>
              </a:rPr>
              <a:t>!</a:t>
            </a:r>
          </a:p>
          <a:p>
            <a:endParaRPr lang="nl-BE" dirty="0" smtClean="0"/>
          </a:p>
          <a:p>
            <a:pPr lvl="1">
              <a:buFont typeface="Arial" pitchFamily="34" charset="0"/>
              <a:buChar char="•"/>
            </a:pPr>
            <a:endParaRPr lang="nl-BE" dirty="0" smtClean="0"/>
          </a:p>
        </p:txBody>
      </p:sp>
      <p:sp>
        <p:nvSpPr>
          <p:cNvPr id="6" name="Tekstvak 5"/>
          <p:cNvSpPr txBox="1"/>
          <p:nvPr/>
        </p:nvSpPr>
        <p:spPr>
          <a:xfrm>
            <a:off x="2571736" y="0"/>
            <a:ext cx="3765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b="1" dirty="0" smtClean="0"/>
              <a:t>B) </a:t>
            </a:r>
            <a:r>
              <a:rPr lang="nl-BE" b="1" dirty="0" err="1" smtClean="0"/>
              <a:t>Simple</a:t>
            </a:r>
            <a:r>
              <a:rPr lang="nl-BE" b="1" dirty="0" smtClean="0"/>
              <a:t> </a:t>
            </a:r>
            <a:r>
              <a:rPr lang="nl-BE" b="1" dirty="0" err="1" smtClean="0"/>
              <a:t>Graphical</a:t>
            </a:r>
            <a:r>
              <a:rPr lang="nl-BE" b="1" dirty="0" smtClean="0"/>
              <a:t> </a:t>
            </a:r>
            <a:r>
              <a:rPr lang="nl-BE" b="1" dirty="0" err="1" smtClean="0"/>
              <a:t>Client</a:t>
            </a:r>
            <a:r>
              <a:rPr lang="nl-BE" b="1" dirty="0" smtClean="0"/>
              <a:t> </a:t>
            </a:r>
            <a:r>
              <a:rPr lang="nl-BE" b="1" dirty="0" err="1" smtClean="0"/>
              <a:t>application</a:t>
            </a:r>
            <a:endParaRPr lang="nl-BE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28604"/>
            <a:ext cx="3286148" cy="231299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57158" y="428604"/>
            <a:ext cx="85010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u="sng" dirty="0" err="1" smtClean="0">
                <a:sym typeface="Wingdings" pitchFamily="2" charset="2"/>
              </a:rPr>
              <a:t>Graphical</a:t>
            </a:r>
            <a:r>
              <a:rPr lang="nl-BE" u="sng" dirty="0" smtClean="0">
                <a:sym typeface="Wingdings" pitchFamily="2" charset="2"/>
              </a:rPr>
              <a:t> design (</a:t>
            </a:r>
            <a:r>
              <a:rPr lang="nl-BE" u="sng" dirty="0" err="1" smtClean="0">
                <a:sym typeface="Wingdings" pitchFamily="2" charset="2"/>
              </a:rPr>
              <a:t>take</a:t>
            </a:r>
            <a:r>
              <a:rPr lang="nl-BE" u="sng" dirty="0" smtClean="0">
                <a:sym typeface="Wingdings" pitchFamily="2" charset="2"/>
              </a:rPr>
              <a:t> design view of </a:t>
            </a:r>
            <a:r>
              <a:rPr lang="nl-BE" b="1" u="sng" dirty="0" err="1" smtClean="0">
                <a:sym typeface="Wingdings" pitchFamily="2" charset="2"/>
              </a:rPr>
              <a:t>GUIFrame.java</a:t>
            </a:r>
            <a:r>
              <a:rPr lang="nl-BE" u="sng" dirty="0" smtClean="0">
                <a:sym typeface="Wingdings" pitchFamily="2" charset="2"/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Drag</a:t>
            </a:r>
            <a:r>
              <a:rPr lang="nl-BE" dirty="0" smtClean="0">
                <a:sym typeface="Wingdings" pitchFamily="2" charset="2"/>
              </a:rPr>
              <a:t> swing </a:t>
            </a:r>
            <a:r>
              <a:rPr lang="nl-BE" dirty="0" err="1" smtClean="0">
                <a:sym typeface="Wingdings" pitchFamily="2" charset="2"/>
              </a:rPr>
              <a:t>controls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from</a:t>
            </a:r>
            <a:r>
              <a:rPr lang="nl-BE" dirty="0" smtClean="0">
                <a:sym typeface="Wingdings" pitchFamily="2" charset="2"/>
              </a:rPr>
              <a:t> palette </a:t>
            </a:r>
            <a:r>
              <a:rPr lang="nl-BE" dirty="0" err="1" smtClean="0">
                <a:sym typeface="Wingdings" pitchFamily="2" charset="2"/>
              </a:rPr>
              <a:t>on</a:t>
            </a:r>
            <a:r>
              <a:rPr lang="nl-BE" dirty="0" smtClean="0">
                <a:sym typeface="Wingdings" pitchFamily="2" charset="2"/>
              </a:rPr>
              <a:t> the right: </a:t>
            </a:r>
          </a:p>
          <a:p>
            <a:pPr lvl="2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To the </a:t>
            </a:r>
            <a:r>
              <a:rPr lang="nl-BE" dirty="0" err="1" smtClean="0">
                <a:sym typeface="Wingdings" pitchFamily="2" charset="2"/>
              </a:rPr>
              <a:t>left</a:t>
            </a:r>
            <a:r>
              <a:rPr lang="nl-BE" dirty="0" smtClean="0">
                <a:sym typeface="Wingdings" pitchFamily="2" charset="2"/>
              </a:rPr>
              <a:t> top: Label  </a:t>
            </a:r>
            <a:r>
              <a:rPr lang="nl-BE" dirty="0" err="1" smtClean="0">
                <a:sym typeface="Wingdings" pitchFamily="2" charset="2"/>
              </a:rPr>
              <a:t>give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text</a:t>
            </a:r>
            <a:r>
              <a:rPr lang="nl-BE" dirty="0" smtClean="0">
                <a:sym typeface="Wingdings" pitchFamily="2" charset="2"/>
              </a:rPr>
              <a:t>: </a:t>
            </a:r>
            <a:r>
              <a:rPr lang="nl-BE" dirty="0" smtClean="0">
                <a:solidFill>
                  <a:srgbClr val="00B050"/>
                </a:solidFill>
                <a:sym typeface="Wingdings" pitchFamily="2" charset="2"/>
              </a:rPr>
              <a:t>“</a:t>
            </a:r>
            <a:r>
              <a:rPr lang="nl-BE" dirty="0" err="1" smtClean="0">
                <a:solidFill>
                  <a:srgbClr val="00B050"/>
                </a:solidFill>
                <a:sym typeface="Wingdings" pitchFamily="2" charset="2"/>
              </a:rPr>
              <a:t>Give</a:t>
            </a:r>
            <a:r>
              <a:rPr lang="nl-BE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rgbClr val="00B050"/>
                </a:solidFill>
                <a:sym typeface="Wingdings" pitchFamily="2" charset="2"/>
              </a:rPr>
              <a:t>request</a:t>
            </a:r>
            <a:r>
              <a:rPr lang="nl-BE" dirty="0" smtClean="0">
                <a:solidFill>
                  <a:srgbClr val="00B050"/>
                </a:solidFill>
                <a:sym typeface="Wingdings" pitchFamily="2" charset="2"/>
              </a:rPr>
              <a:t>:”</a:t>
            </a:r>
          </a:p>
          <a:p>
            <a:pPr lvl="2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To the right top: </a:t>
            </a:r>
            <a:r>
              <a:rPr lang="nl-BE" dirty="0" err="1" smtClean="0">
                <a:sym typeface="Wingdings" pitchFamily="2" charset="2"/>
              </a:rPr>
              <a:t>Text</a:t>
            </a:r>
            <a:r>
              <a:rPr lang="nl-BE" dirty="0" smtClean="0">
                <a:sym typeface="Wingdings" pitchFamily="2" charset="2"/>
              </a:rPr>
              <a:t> Field  </a:t>
            </a:r>
            <a:r>
              <a:rPr lang="nl-BE" dirty="0" err="1" smtClean="0">
                <a:sym typeface="Wingdings" pitchFamily="2" charset="2"/>
              </a:rPr>
              <a:t>give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text</a:t>
            </a:r>
            <a:r>
              <a:rPr lang="nl-BE" dirty="0" smtClean="0">
                <a:sym typeface="Wingdings" pitchFamily="2" charset="2"/>
              </a:rPr>
              <a:t>: </a:t>
            </a:r>
            <a:r>
              <a:rPr lang="nl-BE" dirty="0" smtClean="0">
                <a:solidFill>
                  <a:srgbClr val="00B050"/>
                </a:solidFill>
                <a:sym typeface="Wingdings" pitchFamily="2" charset="2"/>
              </a:rPr>
              <a:t>“input” </a:t>
            </a:r>
          </a:p>
          <a:p>
            <a:pPr lvl="2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To the </a:t>
            </a:r>
            <a:r>
              <a:rPr lang="nl-BE" dirty="0" err="1" smtClean="0">
                <a:sym typeface="Wingdings" pitchFamily="2" charset="2"/>
              </a:rPr>
              <a:t>left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bottom</a:t>
            </a:r>
            <a:r>
              <a:rPr lang="nl-BE" dirty="0" smtClean="0">
                <a:sym typeface="Wingdings" pitchFamily="2" charset="2"/>
              </a:rPr>
              <a:t>: Button  </a:t>
            </a:r>
            <a:r>
              <a:rPr lang="nl-BE" dirty="0" err="1" smtClean="0">
                <a:sym typeface="Wingdings" pitchFamily="2" charset="2"/>
              </a:rPr>
              <a:t>give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text</a:t>
            </a:r>
            <a:r>
              <a:rPr lang="nl-BE" dirty="0" smtClean="0">
                <a:sym typeface="Wingdings" pitchFamily="2" charset="2"/>
              </a:rPr>
              <a:t>: </a:t>
            </a:r>
            <a:r>
              <a:rPr lang="nl-BE" dirty="0" smtClean="0">
                <a:solidFill>
                  <a:srgbClr val="00B050"/>
                </a:solidFill>
                <a:sym typeface="Wingdings" pitchFamily="2" charset="2"/>
              </a:rPr>
              <a:t>“translate”</a:t>
            </a:r>
          </a:p>
          <a:p>
            <a:pPr lvl="2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To the right </a:t>
            </a:r>
            <a:r>
              <a:rPr lang="nl-BE" dirty="0" err="1" smtClean="0">
                <a:sym typeface="Wingdings" pitchFamily="2" charset="2"/>
              </a:rPr>
              <a:t>bottom</a:t>
            </a:r>
            <a:r>
              <a:rPr lang="nl-BE" dirty="0" smtClean="0">
                <a:sym typeface="Wingdings" pitchFamily="2" charset="2"/>
              </a:rPr>
              <a:t>: Label  </a:t>
            </a:r>
            <a:r>
              <a:rPr lang="nl-BE" dirty="0" err="1" smtClean="0">
                <a:sym typeface="Wingdings" pitchFamily="2" charset="2"/>
              </a:rPr>
              <a:t>give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text</a:t>
            </a:r>
            <a:r>
              <a:rPr lang="nl-BE" dirty="0" smtClean="0">
                <a:sym typeface="Wingdings" pitchFamily="2" charset="2"/>
              </a:rPr>
              <a:t>: </a:t>
            </a:r>
            <a:r>
              <a:rPr lang="nl-BE" dirty="0" smtClean="0">
                <a:solidFill>
                  <a:srgbClr val="00B050"/>
                </a:solidFill>
                <a:sym typeface="Wingdings" pitchFamily="2" charset="2"/>
              </a:rPr>
              <a:t>“output”</a:t>
            </a:r>
          </a:p>
          <a:p>
            <a:pPr lvl="2"/>
            <a:endParaRPr lang="nl-BE" dirty="0" smtClean="0">
              <a:solidFill>
                <a:srgbClr val="00B050"/>
              </a:solidFill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Note</a:t>
            </a:r>
            <a:r>
              <a:rPr lang="nl-BE" dirty="0" smtClean="0">
                <a:sym typeface="Wingdings" pitchFamily="2" charset="2"/>
              </a:rPr>
              <a:t>: Do </a:t>
            </a:r>
            <a:r>
              <a:rPr lang="nl-BE" dirty="0" err="1" smtClean="0">
                <a:sym typeface="Wingdings" pitchFamily="2" charset="2"/>
              </a:rPr>
              <a:t>not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doubleclick</a:t>
            </a:r>
            <a:r>
              <a:rPr lang="nl-BE" dirty="0" smtClean="0">
                <a:sym typeface="Wingdings" pitchFamily="2" charset="2"/>
              </a:rPr>
              <a:t> the button </a:t>
            </a:r>
            <a:r>
              <a:rPr lang="nl-BE" dirty="0" err="1" smtClean="0">
                <a:sym typeface="Wingdings" pitchFamily="2" charset="2"/>
              </a:rPr>
              <a:t>yet</a:t>
            </a:r>
            <a:r>
              <a:rPr lang="nl-BE" dirty="0" smtClean="0">
                <a:sym typeface="Wingdings" pitchFamily="2" charset="2"/>
              </a:rPr>
              <a:t>. </a:t>
            </a:r>
            <a:r>
              <a:rPr lang="nl-BE" dirty="0" err="1" smtClean="0">
                <a:sym typeface="Wingdings" pitchFamily="2" charset="2"/>
              </a:rPr>
              <a:t>If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you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did</a:t>
            </a:r>
            <a:r>
              <a:rPr lang="nl-BE" dirty="0" smtClean="0">
                <a:sym typeface="Wingdings" pitchFamily="2" charset="2"/>
              </a:rPr>
              <a:t>, do </a:t>
            </a:r>
            <a:r>
              <a:rPr lang="nl-BE" dirty="0" err="1" smtClean="0">
                <a:sym typeface="Wingdings" pitchFamily="2" charset="2"/>
              </a:rPr>
              <a:t>not</a:t>
            </a:r>
            <a:r>
              <a:rPr lang="nl-BE" dirty="0" smtClean="0">
                <a:sym typeface="Wingdings" pitchFamily="2" charset="2"/>
              </a:rPr>
              <a:t> complete the </a:t>
            </a:r>
            <a:r>
              <a:rPr lang="nl-BE" dirty="0" err="1" smtClean="0">
                <a:sym typeface="Wingdings" pitchFamily="2" charset="2"/>
              </a:rPr>
              <a:t>related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event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handling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method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yet</a:t>
            </a:r>
            <a:r>
              <a:rPr lang="nl-BE" dirty="0" smtClean="0">
                <a:sym typeface="Wingdings" pitchFamily="2" charset="2"/>
              </a:rPr>
              <a:t>. We </a:t>
            </a:r>
            <a:r>
              <a:rPr lang="nl-BE" dirty="0" err="1" smtClean="0">
                <a:sym typeface="Wingdings" pitchFamily="2" charset="2"/>
              </a:rPr>
              <a:t>will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first</a:t>
            </a:r>
            <a:r>
              <a:rPr lang="nl-BE" dirty="0" smtClean="0">
                <a:sym typeface="Wingdings" pitchFamily="2" charset="2"/>
              </a:rPr>
              <a:t> prepare </a:t>
            </a:r>
            <a:r>
              <a:rPr lang="nl-BE" dirty="0" err="1" smtClean="0">
                <a:sym typeface="Wingdings" pitchFamily="2" charset="2"/>
              </a:rPr>
              <a:t>functionality</a:t>
            </a:r>
            <a:r>
              <a:rPr lang="nl-BE" dirty="0" smtClean="0">
                <a:sym typeface="Wingdings" pitchFamily="2" charset="2"/>
              </a:rPr>
              <a:t> in the </a:t>
            </a:r>
            <a:r>
              <a:rPr lang="nl-BE" dirty="0" err="1" smtClean="0">
                <a:sym typeface="Wingdings" pitchFamily="2" charset="2"/>
              </a:rPr>
              <a:t>datalayer</a:t>
            </a:r>
            <a:r>
              <a:rPr lang="nl-BE" dirty="0" smtClean="0">
                <a:sym typeface="Wingdings" pitchFamily="2" charset="2"/>
              </a:rPr>
              <a:t>.</a:t>
            </a:r>
            <a:endParaRPr lang="nl-BE" dirty="0" smtClean="0"/>
          </a:p>
          <a:p>
            <a:pPr lvl="1"/>
            <a:endParaRPr lang="nl-BE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286124"/>
            <a:ext cx="4071966" cy="309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0" y="357166"/>
            <a:ext cx="9144000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nl-BE" dirty="0" smtClean="0">
              <a:sym typeface="Wingdings" pitchFamily="2" charset="2"/>
            </a:endParaRPr>
          </a:p>
          <a:p>
            <a:r>
              <a:rPr lang="nl-BE" u="sng" dirty="0" err="1" smtClean="0">
                <a:sym typeface="Wingdings" pitchFamily="2" charset="2"/>
              </a:rPr>
              <a:t>Datalayer</a:t>
            </a:r>
            <a:r>
              <a:rPr lang="nl-BE" u="sng" dirty="0" smtClean="0">
                <a:sym typeface="Wingdings" pitchFamily="2" charset="2"/>
              </a:rPr>
              <a:t> </a:t>
            </a:r>
            <a:r>
              <a:rPr lang="nl-BE" u="sng" dirty="0" err="1" smtClean="0">
                <a:sym typeface="Wingdings" pitchFamily="2" charset="2"/>
              </a:rPr>
              <a:t>functionality</a:t>
            </a:r>
            <a:endParaRPr lang="nl-BE" u="sng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In </a:t>
            </a: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datalayer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package</a:t>
            </a:r>
            <a:r>
              <a:rPr lang="nl-BE" dirty="0" smtClean="0">
                <a:sym typeface="Wingdings" pitchFamily="2" charset="2"/>
              </a:rPr>
              <a:t>, </a:t>
            </a:r>
            <a:r>
              <a:rPr lang="nl-BE" dirty="0" err="1" smtClean="0">
                <a:sym typeface="Wingdings" pitchFamily="2" charset="2"/>
              </a:rPr>
              <a:t>create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new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class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ConvertorConnection</a:t>
            </a:r>
            <a:endParaRPr lang="nl-BE" dirty="0" smtClean="0">
              <a:solidFill>
                <a:srgbClr val="FF0000"/>
              </a:solidFill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Import </a:t>
            </a:r>
            <a:r>
              <a:rPr lang="nl-BE" dirty="0" err="1" smtClean="0">
                <a:sym typeface="Wingdings" pitchFamily="2" charset="2"/>
              </a:rPr>
              <a:t>java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packages</a:t>
            </a:r>
            <a:r>
              <a:rPr lang="nl-BE" dirty="0" smtClean="0">
                <a:sym typeface="Wingdings" pitchFamily="2" charset="2"/>
              </a:rPr>
              <a:t>: </a:t>
            </a:r>
            <a:r>
              <a:rPr lang="nl-BE" dirty="0" err="1" smtClean="0">
                <a:sym typeface="Wingdings" pitchFamily="2" charset="2"/>
              </a:rPr>
              <a:t>java.net</a:t>
            </a:r>
            <a:r>
              <a:rPr lang="nl-BE" dirty="0" smtClean="0">
                <a:sym typeface="Wingdings" pitchFamily="2" charset="2"/>
              </a:rPr>
              <a:t>.* and </a:t>
            </a:r>
            <a:r>
              <a:rPr lang="nl-BE" dirty="0" err="1" smtClean="0">
                <a:sym typeface="Wingdings" pitchFamily="2" charset="2"/>
              </a:rPr>
              <a:t>java.io</a:t>
            </a:r>
            <a:r>
              <a:rPr lang="nl-BE" dirty="0" smtClean="0">
                <a:sym typeface="Wingdings" pitchFamily="2" charset="2"/>
              </a:rPr>
              <a:t>.*</a:t>
            </a: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Create</a:t>
            </a:r>
            <a:r>
              <a:rPr lang="nl-BE" dirty="0" smtClean="0">
                <a:sym typeface="Wingdings" pitchFamily="2" charset="2"/>
              </a:rPr>
              <a:t> 3 </a:t>
            </a:r>
            <a:r>
              <a:rPr lang="nl-BE" dirty="0" err="1" smtClean="0">
                <a:sym typeface="Wingdings" pitchFamily="2" charset="2"/>
              </a:rPr>
              <a:t>fields</a:t>
            </a:r>
            <a:r>
              <a:rPr lang="nl-BE" dirty="0" smtClean="0">
                <a:sym typeface="Wingdings" pitchFamily="2" charset="2"/>
              </a:rPr>
              <a:t>: </a:t>
            </a:r>
          </a:p>
          <a:p>
            <a:pPr lvl="2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Socket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s</a:t>
            </a:r>
            <a:r>
              <a:rPr lang="nl-BE" dirty="0" smtClean="0">
                <a:sym typeface="Wingdings" pitchFamily="2" charset="2"/>
              </a:rPr>
              <a:t>;</a:t>
            </a:r>
          </a:p>
          <a:p>
            <a:pPr lvl="2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PrintWriter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out</a:t>
            </a:r>
            <a:r>
              <a:rPr lang="nl-BE" dirty="0" smtClean="0">
                <a:sym typeface="Wingdings" pitchFamily="2" charset="2"/>
              </a:rPr>
              <a:t>;</a:t>
            </a:r>
          </a:p>
          <a:p>
            <a:pPr lvl="2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BufferedReader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in</a:t>
            </a:r>
            <a:r>
              <a:rPr lang="nl-BE" dirty="0" smtClean="0">
                <a:sym typeface="Wingdings" pitchFamily="2" charset="2"/>
              </a:rPr>
              <a:t>;</a:t>
            </a:r>
          </a:p>
          <a:p>
            <a:pPr lvl="2"/>
            <a:endParaRPr lang="nl-BE" dirty="0" smtClean="0">
              <a:sym typeface="Wingdings" pitchFamily="2" charset="2"/>
            </a:endParaRPr>
          </a:p>
          <a:p>
            <a:pPr lvl="2"/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Implement</a:t>
            </a:r>
            <a:r>
              <a:rPr lang="nl-BE" dirty="0" smtClean="0">
                <a:sym typeface="Wingdings" pitchFamily="2" charset="2"/>
              </a:rPr>
              <a:t> the </a:t>
            </a:r>
            <a:r>
              <a:rPr lang="nl-BE" dirty="0" err="1" smtClean="0">
                <a:sym typeface="Wingdings" pitchFamily="2" charset="2"/>
              </a:rPr>
              <a:t>connect</a:t>
            </a:r>
            <a:r>
              <a:rPr lang="nl-BE" dirty="0" smtClean="0">
                <a:sym typeface="Wingdings" pitchFamily="2" charset="2"/>
              </a:rPr>
              <a:t>() </a:t>
            </a:r>
            <a:r>
              <a:rPr lang="nl-BE" dirty="0" err="1" smtClean="0">
                <a:sym typeface="Wingdings" pitchFamily="2" charset="2"/>
              </a:rPr>
              <a:t>method</a:t>
            </a:r>
            <a:r>
              <a:rPr lang="nl-BE" dirty="0" smtClean="0">
                <a:sym typeface="Wingdings" pitchFamily="2" charset="2"/>
              </a:rPr>
              <a:t>: </a:t>
            </a:r>
            <a:r>
              <a:rPr lang="nl-BE" b="1" u="sng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public </a:t>
            </a:r>
            <a:r>
              <a:rPr lang="nl-BE" b="1" u="sng" dirty="0" err="1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void</a:t>
            </a:r>
            <a:r>
              <a:rPr lang="nl-BE" b="1" u="sng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 </a:t>
            </a:r>
            <a:r>
              <a:rPr lang="nl-BE" b="1" u="sng" dirty="0" err="1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connect</a:t>
            </a:r>
            <a:r>
              <a:rPr lang="nl-BE" b="1" u="sng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()</a:t>
            </a:r>
          </a:p>
          <a:p>
            <a:pPr lvl="2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Instantiate</a:t>
            </a:r>
            <a:r>
              <a:rPr lang="nl-BE" dirty="0" smtClean="0">
                <a:sym typeface="Wingdings" pitchFamily="2" charset="2"/>
              </a:rPr>
              <a:t> the </a:t>
            </a:r>
            <a:r>
              <a:rPr lang="nl-BE" dirty="0" err="1" smtClean="0">
                <a:sym typeface="Wingdings" pitchFamily="2" charset="2"/>
              </a:rPr>
              <a:t>Socket</a:t>
            </a:r>
            <a:r>
              <a:rPr lang="nl-BE" dirty="0" smtClean="0">
                <a:sym typeface="Wingdings" pitchFamily="2" charset="2"/>
              </a:rPr>
              <a:t> object(</a:t>
            </a:r>
            <a:r>
              <a:rPr lang="nl-BE" dirty="0" err="1" smtClean="0">
                <a:sym typeface="Wingdings" pitchFamily="2" charset="2"/>
              </a:rPr>
              <a:t>hostname</a:t>
            </a:r>
            <a:r>
              <a:rPr lang="nl-BE" dirty="0" smtClean="0">
                <a:sym typeface="Wingdings" pitchFamily="2" charset="2"/>
              </a:rPr>
              <a:t> (</a:t>
            </a:r>
            <a:r>
              <a:rPr lang="nl-BE" dirty="0" err="1" smtClean="0">
                <a:solidFill>
                  <a:schemeClr val="accent1"/>
                </a:solidFill>
                <a:sym typeface="Wingdings" pitchFamily="2" charset="2"/>
              </a:rPr>
              <a:t>local</a:t>
            </a:r>
            <a:r>
              <a:rPr lang="nl-BE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chemeClr val="accent1"/>
                </a:solidFill>
                <a:sym typeface="Wingdings" pitchFamily="2" charset="2"/>
              </a:rPr>
              <a:t>or</a:t>
            </a:r>
            <a:r>
              <a:rPr lang="nl-BE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chemeClr val="accent1"/>
                </a:solidFill>
                <a:sym typeface="Wingdings" pitchFamily="2" charset="2"/>
              </a:rPr>
              <a:t>remote</a:t>
            </a:r>
            <a:r>
              <a:rPr lang="nl-BE" dirty="0" smtClean="0">
                <a:sym typeface="Wingdings" pitchFamily="2" charset="2"/>
              </a:rPr>
              <a:t>) + port (</a:t>
            </a:r>
            <a:r>
              <a:rPr lang="nl-BE" dirty="0" smtClean="0">
                <a:solidFill>
                  <a:schemeClr val="accent1"/>
                </a:solidFill>
                <a:sym typeface="Wingdings" pitchFamily="2" charset="2"/>
              </a:rPr>
              <a:t>1234</a:t>
            </a:r>
            <a:r>
              <a:rPr lang="nl-BE" dirty="0" smtClean="0">
                <a:sym typeface="Wingdings" pitchFamily="2" charset="2"/>
              </a:rPr>
              <a:t>))</a:t>
            </a:r>
          </a:p>
          <a:p>
            <a:pPr lvl="2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Create</a:t>
            </a:r>
            <a:r>
              <a:rPr lang="nl-BE" dirty="0" smtClean="0">
                <a:sym typeface="Wingdings" pitchFamily="2" charset="2"/>
              </a:rPr>
              <a:t> a </a:t>
            </a:r>
            <a:r>
              <a:rPr lang="nl-BE" dirty="0" err="1" smtClean="0">
                <a:sym typeface="Wingdings" pitchFamily="2" charset="2"/>
              </a:rPr>
              <a:t>PrintWriter</a:t>
            </a:r>
            <a:r>
              <a:rPr lang="nl-BE" dirty="0" smtClean="0">
                <a:sym typeface="Wingdings" pitchFamily="2" charset="2"/>
              </a:rPr>
              <a:t> object (</a:t>
            </a:r>
            <a:r>
              <a:rPr lang="nl-BE" dirty="0" err="1" smtClean="0">
                <a:sym typeface="Wingdings" pitchFamily="2" charset="2"/>
              </a:rPr>
              <a:t>take</a:t>
            </a:r>
            <a:r>
              <a:rPr lang="nl-BE" dirty="0" smtClean="0">
                <a:sym typeface="Wingdings" pitchFamily="2" charset="2"/>
              </a:rPr>
              <a:t> care to </a:t>
            </a:r>
            <a:r>
              <a:rPr lang="nl-BE" dirty="0" err="1" smtClean="0">
                <a:sym typeface="Wingdings" pitchFamily="2" charset="2"/>
              </a:rPr>
              <a:t>activate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immediate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flushing</a:t>
            </a:r>
            <a:r>
              <a:rPr lang="nl-BE" dirty="0" smtClean="0">
                <a:sym typeface="Wingdings" pitchFamily="2" charset="2"/>
              </a:rPr>
              <a:t>)</a:t>
            </a:r>
          </a:p>
          <a:p>
            <a:pPr lvl="2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Create</a:t>
            </a:r>
            <a:r>
              <a:rPr lang="nl-BE" dirty="0" smtClean="0">
                <a:sym typeface="Wingdings" pitchFamily="2" charset="2"/>
              </a:rPr>
              <a:t> a </a:t>
            </a:r>
            <a:r>
              <a:rPr lang="nl-BE" dirty="0" err="1" smtClean="0">
                <a:sym typeface="Wingdings" pitchFamily="2" charset="2"/>
              </a:rPr>
              <a:t>BufferedReader</a:t>
            </a:r>
            <a:r>
              <a:rPr lang="nl-BE" dirty="0" smtClean="0">
                <a:sym typeface="Wingdings" pitchFamily="2" charset="2"/>
              </a:rPr>
              <a:t> object</a:t>
            </a:r>
          </a:p>
          <a:p>
            <a:pPr lvl="2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Remark: </a:t>
            </a:r>
            <a:r>
              <a:rPr lang="nl-BE" dirty="0" err="1" smtClean="0">
                <a:sym typeface="Wingdings" pitchFamily="2" charset="2"/>
              </a:rPr>
              <a:t>Surround</a:t>
            </a:r>
            <a:r>
              <a:rPr lang="nl-BE" dirty="0" smtClean="0">
                <a:sym typeface="Wingdings" pitchFamily="2" charset="2"/>
              </a:rPr>
              <a:t> code </a:t>
            </a:r>
            <a:r>
              <a:rPr lang="nl-BE" dirty="0" err="1" smtClean="0">
                <a:sym typeface="Wingdings" pitchFamily="2" charset="2"/>
              </a:rPr>
              <a:t>with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global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try</a:t>
            </a:r>
            <a:r>
              <a:rPr lang="nl-BE" dirty="0" smtClean="0">
                <a:sym typeface="Wingdings" pitchFamily="2" charset="2"/>
              </a:rPr>
              <a:t>/</a:t>
            </a:r>
            <a:r>
              <a:rPr lang="nl-BE" dirty="0" err="1" smtClean="0">
                <a:sym typeface="Wingdings" pitchFamily="2" charset="2"/>
              </a:rPr>
              <a:t>catch</a:t>
            </a:r>
            <a:endParaRPr lang="nl-BE" dirty="0" smtClean="0">
              <a:sym typeface="Wingdings" pitchFamily="2" charset="2"/>
            </a:endParaRPr>
          </a:p>
          <a:p>
            <a:pPr lvl="2"/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Implement</a:t>
            </a:r>
            <a:r>
              <a:rPr lang="nl-BE" dirty="0" smtClean="0">
                <a:sym typeface="Wingdings" pitchFamily="2" charset="2"/>
              </a:rPr>
              <a:t> the translate() </a:t>
            </a:r>
            <a:r>
              <a:rPr lang="nl-BE" dirty="0" err="1" smtClean="0">
                <a:sym typeface="Wingdings" pitchFamily="2" charset="2"/>
              </a:rPr>
              <a:t>method</a:t>
            </a:r>
            <a:r>
              <a:rPr lang="nl-BE" dirty="0" smtClean="0">
                <a:sym typeface="Wingdings" pitchFamily="2" charset="2"/>
              </a:rPr>
              <a:t>: </a:t>
            </a:r>
            <a:r>
              <a:rPr lang="nl-BE" b="1" u="sng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public </a:t>
            </a:r>
            <a:r>
              <a:rPr lang="nl-BE" b="1" u="sng" dirty="0" err="1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String</a:t>
            </a:r>
            <a:r>
              <a:rPr lang="nl-BE" b="1" u="sng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 translate(</a:t>
            </a:r>
            <a:r>
              <a:rPr lang="nl-BE" b="1" u="sng" dirty="0" err="1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String</a:t>
            </a:r>
            <a:r>
              <a:rPr lang="nl-BE" b="1" u="sng" dirty="0" smtClean="0">
                <a:solidFill>
                  <a:schemeClr val="accent1"/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 input)</a:t>
            </a:r>
          </a:p>
          <a:p>
            <a:pPr lvl="2">
              <a:buFont typeface="Arial" pitchFamily="34" charset="0"/>
              <a:buChar char="•"/>
            </a:pPr>
            <a:r>
              <a:rPr lang="nl-BE" dirty="0" err="1" smtClean="0">
                <a:latin typeface="+mj-lt"/>
                <a:cs typeface="Courier New" pitchFamily="49" charset="0"/>
                <a:sym typeface="Wingdings" pitchFamily="2" charset="2"/>
              </a:rPr>
              <a:t>Use</a:t>
            </a:r>
            <a:r>
              <a:rPr lang="nl-BE" dirty="0" smtClean="0">
                <a:latin typeface="+mj-lt"/>
                <a:cs typeface="Courier New" pitchFamily="49" charset="0"/>
                <a:sym typeface="Wingdings" pitchFamily="2" charset="2"/>
              </a:rPr>
              <a:t> </a:t>
            </a:r>
            <a:r>
              <a:rPr lang="nl-BE" dirty="0" smtClean="0">
                <a:solidFill>
                  <a:srgbClr val="FF0000"/>
                </a:solidFill>
                <a:latin typeface="+mj-lt"/>
                <a:cs typeface="Courier New" pitchFamily="49" charset="0"/>
                <a:sym typeface="Wingdings" pitchFamily="2" charset="2"/>
              </a:rPr>
              <a:t>out</a:t>
            </a:r>
            <a:r>
              <a:rPr lang="nl-BE" dirty="0" smtClean="0">
                <a:latin typeface="+mj-lt"/>
                <a:cs typeface="Courier New" pitchFamily="49" charset="0"/>
                <a:sym typeface="Wingdings" pitchFamily="2" charset="2"/>
              </a:rPr>
              <a:t> to </a:t>
            </a:r>
            <a:r>
              <a:rPr lang="nl-BE" dirty="0" err="1" smtClean="0">
                <a:latin typeface="+mj-lt"/>
                <a:cs typeface="Courier New" pitchFamily="49" charset="0"/>
                <a:sym typeface="Wingdings" pitchFamily="2" charset="2"/>
              </a:rPr>
              <a:t>send</a:t>
            </a:r>
            <a:r>
              <a:rPr lang="nl-BE" dirty="0" smtClean="0">
                <a:latin typeface="+mj-lt"/>
                <a:cs typeface="Courier New" pitchFamily="49" charset="0"/>
                <a:sym typeface="Wingdings" pitchFamily="2" charset="2"/>
              </a:rPr>
              <a:t> and </a:t>
            </a:r>
            <a:r>
              <a:rPr lang="nl-BE" dirty="0" smtClean="0">
                <a:solidFill>
                  <a:srgbClr val="FF0000"/>
                </a:solidFill>
                <a:latin typeface="+mj-lt"/>
                <a:cs typeface="Courier New" pitchFamily="49" charset="0"/>
                <a:sym typeface="Wingdings" pitchFamily="2" charset="2"/>
              </a:rPr>
              <a:t>in</a:t>
            </a:r>
            <a:r>
              <a:rPr lang="nl-BE" dirty="0" smtClean="0">
                <a:latin typeface="+mj-lt"/>
                <a:cs typeface="Courier New" pitchFamily="49" charset="0"/>
                <a:sym typeface="Wingdings" pitchFamily="2" charset="2"/>
              </a:rPr>
              <a:t> to </a:t>
            </a:r>
            <a:r>
              <a:rPr lang="nl-BE" dirty="0" err="1" smtClean="0">
                <a:latin typeface="+mj-lt"/>
                <a:cs typeface="Courier New" pitchFamily="49" charset="0"/>
                <a:sym typeface="Wingdings" pitchFamily="2" charset="2"/>
              </a:rPr>
              <a:t>receive</a:t>
            </a:r>
            <a:r>
              <a:rPr lang="nl-BE" dirty="0" smtClean="0">
                <a:latin typeface="+mj-lt"/>
                <a:cs typeface="Courier New" pitchFamily="49" charset="0"/>
                <a:sym typeface="Wingdings" pitchFamily="2" charset="2"/>
              </a:rPr>
              <a:t> </a:t>
            </a:r>
            <a:r>
              <a:rPr lang="nl-BE" dirty="0" err="1" smtClean="0">
                <a:latin typeface="+mj-lt"/>
                <a:cs typeface="Courier New" pitchFamily="49" charset="0"/>
                <a:sym typeface="Wingdings" pitchFamily="2" charset="2"/>
              </a:rPr>
              <a:t>from</a:t>
            </a:r>
            <a:r>
              <a:rPr lang="nl-BE" dirty="0" smtClean="0">
                <a:latin typeface="+mj-lt"/>
                <a:cs typeface="Courier New" pitchFamily="49" charset="0"/>
                <a:sym typeface="Wingdings" pitchFamily="2" charset="2"/>
              </a:rPr>
              <a:t> server</a:t>
            </a:r>
          </a:p>
          <a:p>
            <a:pPr lvl="2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Remark: </a:t>
            </a:r>
            <a:r>
              <a:rPr lang="nl-BE" dirty="0" err="1" smtClean="0">
                <a:sym typeface="Wingdings" pitchFamily="2" charset="2"/>
              </a:rPr>
              <a:t>Surround</a:t>
            </a:r>
            <a:r>
              <a:rPr lang="nl-BE" dirty="0" smtClean="0">
                <a:sym typeface="Wingdings" pitchFamily="2" charset="2"/>
              </a:rPr>
              <a:t> code </a:t>
            </a:r>
            <a:r>
              <a:rPr lang="nl-BE" dirty="0" err="1" smtClean="0">
                <a:sym typeface="Wingdings" pitchFamily="2" charset="2"/>
              </a:rPr>
              <a:t>with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global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try</a:t>
            </a:r>
            <a:r>
              <a:rPr lang="nl-BE" dirty="0" smtClean="0">
                <a:sym typeface="Wingdings" pitchFamily="2" charset="2"/>
              </a:rPr>
              <a:t>/</a:t>
            </a:r>
            <a:r>
              <a:rPr lang="nl-BE" dirty="0" err="1" smtClean="0">
                <a:sym typeface="Wingdings" pitchFamily="2" charset="2"/>
              </a:rPr>
              <a:t>catch</a:t>
            </a:r>
            <a:endParaRPr lang="nl-BE" dirty="0" smtClean="0">
              <a:sym typeface="Wingdings" pitchFamily="2" charset="2"/>
            </a:endParaRPr>
          </a:p>
          <a:p>
            <a:pPr lvl="2"/>
            <a:endParaRPr lang="nl-BE" dirty="0" smtClean="0">
              <a:latin typeface="+mj-lt"/>
              <a:cs typeface="Courier New" pitchFamily="49" charset="0"/>
              <a:sym typeface="Wingdings" pitchFamily="2" charset="2"/>
            </a:endParaRPr>
          </a:p>
          <a:p>
            <a:pPr lvl="2"/>
            <a:endParaRPr lang="nl-BE" dirty="0" smtClean="0">
              <a:latin typeface="+mj-lt"/>
              <a:cs typeface="Courier New" pitchFamily="49" charset="0"/>
              <a:sym typeface="Wingdings" pitchFamily="2" charset="2"/>
            </a:endParaRPr>
          </a:p>
          <a:p>
            <a:pPr lvl="1"/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2"/>
            <a:endParaRPr lang="nl-BE" dirty="0" smtClean="0">
              <a:sym typeface="Wingdings" pitchFamily="2" charset="2"/>
            </a:endParaRPr>
          </a:p>
          <a:p>
            <a:endParaRPr lang="nl-BE" dirty="0" smtClean="0"/>
          </a:p>
          <a:p>
            <a:pPr lvl="1">
              <a:buFont typeface="Arial" pitchFamily="34" charset="0"/>
              <a:buChar char="•"/>
            </a:pPr>
            <a:endParaRPr lang="nl-BE" dirty="0" smtClean="0"/>
          </a:p>
        </p:txBody>
      </p:sp>
      <p:grpSp>
        <p:nvGrpSpPr>
          <p:cNvPr id="27" name="Groep 26"/>
          <p:cNvGrpSpPr/>
          <p:nvPr/>
        </p:nvGrpSpPr>
        <p:grpSpPr>
          <a:xfrm>
            <a:off x="5006728" y="1357298"/>
            <a:ext cx="3780113" cy="1857388"/>
            <a:chOff x="5907091" y="1357298"/>
            <a:chExt cx="2912547" cy="1857388"/>
          </a:xfrm>
        </p:grpSpPr>
        <p:grpSp>
          <p:nvGrpSpPr>
            <p:cNvPr id="6" name="Groep 31"/>
            <p:cNvGrpSpPr/>
            <p:nvPr/>
          </p:nvGrpSpPr>
          <p:grpSpPr>
            <a:xfrm>
              <a:off x="5907091" y="1357298"/>
              <a:ext cx="2912547" cy="1857388"/>
              <a:chOff x="6907223" y="4929198"/>
              <a:chExt cx="2912547" cy="1857388"/>
            </a:xfrm>
          </p:grpSpPr>
          <p:sp>
            <p:nvSpPr>
              <p:cNvPr id="7" name="Rechthoek 6"/>
              <p:cNvSpPr/>
              <p:nvPr/>
            </p:nvSpPr>
            <p:spPr>
              <a:xfrm>
                <a:off x="6907223" y="5000636"/>
                <a:ext cx="742487" cy="178595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nl-BE" dirty="0" smtClean="0"/>
                  <a:t>CLIENT</a:t>
                </a:r>
              </a:p>
              <a:p>
                <a:pPr algn="ctr"/>
                <a:r>
                  <a:rPr lang="nl-BE" dirty="0" smtClean="0">
                    <a:solidFill>
                      <a:srgbClr val="FF0000"/>
                    </a:solidFill>
                  </a:rPr>
                  <a:t>s</a:t>
                </a:r>
                <a:endParaRPr lang="nl-BE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Rechthoek 7"/>
              <p:cNvSpPr/>
              <p:nvPr/>
            </p:nvSpPr>
            <p:spPr>
              <a:xfrm>
                <a:off x="9572665" y="5072074"/>
                <a:ext cx="247105" cy="171451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BE" dirty="0" smtClean="0"/>
                  <a:t>SERVER</a:t>
                </a:r>
                <a:endParaRPr lang="nl-BE" dirty="0"/>
              </a:p>
            </p:txBody>
          </p:sp>
          <p:sp>
            <p:nvSpPr>
              <p:cNvPr id="10" name="Tekstvak 9"/>
              <p:cNvSpPr txBox="1"/>
              <p:nvPr/>
            </p:nvSpPr>
            <p:spPr>
              <a:xfrm>
                <a:off x="7883400" y="4929198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dirty="0" smtClean="0">
                    <a:solidFill>
                      <a:srgbClr val="FF0000"/>
                    </a:solidFill>
                  </a:rPr>
                  <a:t>out</a:t>
                </a:r>
                <a:endParaRPr lang="nl-BE" dirty="0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1" name="Groep 25"/>
              <p:cNvGrpSpPr/>
              <p:nvPr/>
            </p:nvGrpSpPr>
            <p:grpSpPr>
              <a:xfrm>
                <a:off x="7721148" y="4929198"/>
                <a:ext cx="1771237" cy="1512340"/>
                <a:chOff x="7721148" y="5131370"/>
                <a:chExt cx="1771237" cy="1512340"/>
              </a:xfrm>
            </p:grpSpPr>
            <p:sp>
              <p:nvSpPr>
                <p:cNvPr id="18" name="Tekstvak 17"/>
                <p:cNvSpPr txBox="1"/>
                <p:nvPr/>
              </p:nvSpPr>
              <p:spPr>
                <a:xfrm>
                  <a:off x="7721148" y="6274378"/>
                  <a:ext cx="35939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nl-BE" dirty="0" smtClean="0">
                      <a:solidFill>
                        <a:srgbClr val="FF0000"/>
                      </a:solidFill>
                    </a:rPr>
                    <a:t>in</a:t>
                  </a:r>
                  <a:endParaRPr lang="nl-BE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0" name="Tekstvak 19"/>
                <p:cNvSpPr txBox="1"/>
                <p:nvPr/>
              </p:nvSpPr>
              <p:spPr>
                <a:xfrm>
                  <a:off x="9215475" y="5131370"/>
                  <a:ext cx="27691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nl-BE" dirty="0" smtClean="0">
                      <a:solidFill>
                        <a:schemeClr val="tx2"/>
                      </a:solidFill>
                    </a:rPr>
                    <a:t>in</a:t>
                  </a:r>
                  <a:endParaRPr lang="nl-BE" dirty="0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14" name="Tekstvak 13"/>
              <p:cNvSpPr txBox="1"/>
              <p:nvPr/>
            </p:nvSpPr>
            <p:spPr>
              <a:xfrm>
                <a:off x="9159262" y="6072206"/>
                <a:ext cx="3893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BE" dirty="0" smtClean="0">
                    <a:solidFill>
                      <a:schemeClr val="tx2"/>
                    </a:solidFill>
                  </a:rPr>
                  <a:t>out</a:t>
                </a:r>
                <a:endParaRPr lang="nl-BE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3" name="PIJL-RECHTS 22"/>
            <p:cNvSpPr/>
            <p:nvPr/>
          </p:nvSpPr>
          <p:spPr>
            <a:xfrm>
              <a:off x="6649579" y="1714488"/>
              <a:ext cx="642942" cy="28575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4" name="PIJL-RECHTS 23"/>
            <p:cNvSpPr/>
            <p:nvPr/>
          </p:nvSpPr>
          <p:spPr>
            <a:xfrm>
              <a:off x="7929586" y="1714488"/>
              <a:ext cx="642942" cy="28575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5" name="PIJL-RECHTS 24"/>
            <p:cNvSpPr/>
            <p:nvPr/>
          </p:nvSpPr>
          <p:spPr>
            <a:xfrm flipH="1">
              <a:off x="6649579" y="2786058"/>
              <a:ext cx="571504" cy="28575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6" name="PIJL-RECHTS 25"/>
            <p:cNvSpPr/>
            <p:nvPr/>
          </p:nvSpPr>
          <p:spPr>
            <a:xfrm flipH="1">
              <a:off x="8001024" y="2786058"/>
              <a:ext cx="571504" cy="28575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ep 3"/>
          <p:cNvGrpSpPr/>
          <p:nvPr/>
        </p:nvGrpSpPr>
        <p:grpSpPr>
          <a:xfrm>
            <a:off x="2571736" y="3143248"/>
            <a:ext cx="2786082" cy="1928826"/>
            <a:chOff x="5429256" y="4071942"/>
            <a:chExt cx="3429024" cy="2214578"/>
          </a:xfrm>
        </p:grpSpPr>
        <p:sp>
          <p:nvSpPr>
            <p:cNvPr id="5" name="Afgeronde rechthoek 4"/>
            <p:cNvSpPr/>
            <p:nvPr/>
          </p:nvSpPr>
          <p:spPr>
            <a:xfrm>
              <a:off x="5429256" y="4071942"/>
              <a:ext cx="3429024" cy="221457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 anchorCtr="0"/>
            <a:lstStyle/>
            <a:p>
              <a:pPr algn="ctr"/>
              <a:r>
                <a:rPr lang="nl-BE" sz="1400" dirty="0" err="1" smtClean="0"/>
                <a:t>PrintWriter</a:t>
              </a:r>
              <a:endParaRPr lang="nl-BE" sz="1400" dirty="0"/>
            </a:p>
          </p:txBody>
        </p:sp>
        <p:sp>
          <p:nvSpPr>
            <p:cNvPr id="6" name="Afgeronde rechthoek 5"/>
            <p:cNvSpPr/>
            <p:nvPr/>
          </p:nvSpPr>
          <p:spPr>
            <a:xfrm>
              <a:off x="5643570" y="4286256"/>
              <a:ext cx="3000396" cy="1571636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 anchorCtr="0"/>
            <a:lstStyle/>
            <a:p>
              <a:pPr algn="ctr"/>
              <a:r>
                <a:rPr lang="nl-BE" sz="1400" dirty="0" err="1" smtClean="0"/>
                <a:t>BufferedWriter</a:t>
              </a:r>
              <a:endParaRPr lang="nl-BE" sz="1400" dirty="0"/>
            </a:p>
          </p:txBody>
        </p:sp>
        <p:sp>
          <p:nvSpPr>
            <p:cNvPr id="7" name="Afgeronde rechthoek 6"/>
            <p:cNvSpPr/>
            <p:nvPr/>
          </p:nvSpPr>
          <p:spPr>
            <a:xfrm>
              <a:off x="5857884" y="4500570"/>
              <a:ext cx="2643206" cy="92869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 anchorCtr="0"/>
            <a:lstStyle/>
            <a:p>
              <a:pPr algn="ctr"/>
              <a:r>
                <a:rPr lang="nl-BE" sz="1400" dirty="0" err="1" smtClean="0"/>
                <a:t>OutputStreamWriter</a:t>
              </a:r>
              <a:endParaRPr lang="nl-BE" sz="1400" dirty="0"/>
            </a:p>
          </p:txBody>
        </p:sp>
        <p:sp>
          <p:nvSpPr>
            <p:cNvPr id="8" name="Afgeronde rechthoek 7"/>
            <p:cNvSpPr/>
            <p:nvPr/>
          </p:nvSpPr>
          <p:spPr>
            <a:xfrm>
              <a:off x="6357950" y="4572008"/>
              <a:ext cx="1714512" cy="42862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nl-BE" sz="1400" dirty="0" err="1" smtClean="0"/>
                <a:t>OutputStream</a:t>
              </a:r>
              <a:endParaRPr lang="nl-BE" sz="1400" dirty="0"/>
            </a:p>
          </p:txBody>
        </p:sp>
      </p:grpSp>
      <p:grpSp>
        <p:nvGrpSpPr>
          <p:cNvPr id="9" name="Groep 8"/>
          <p:cNvGrpSpPr/>
          <p:nvPr/>
        </p:nvGrpSpPr>
        <p:grpSpPr>
          <a:xfrm>
            <a:off x="2571736" y="500042"/>
            <a:ext cx="2286016" cy="1357322"/>
            <a:chOff x="1785918" y="4429132"/>
            <a:chExt cx="3000396" cy="1571636"/>
          </a:xfrm>
        </p:grpSpPr>
        <p:sp>
          <p:nvSpPr>
            <p:cNvPr id="10" name="Afgeronde rechthoek 9"/>
            <p:cNvSpPr/>
            <p:nvPr/>
          </p:nvSpPr>
          <p:spPr>
            <a:xfrm>
              <a:off x="1785918" y="4429132"/>
              <a:ext cx="3000396" cy="1571636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 anchorCtr="0"/>
            <a:lstStyle/>
            <a:p>
              <a:pPr algn="ctr"/>
              <a:r>
                <a:rPr lang="nl-BE" sz="1400" dirty="0" err="1" smtClean="0"/>
                <a:t>BufferedReader</a:t>
              </a:r>
              <a:endParaRPr lang="nl-BE" sz="1400" dirty="0"/>
            </a:p>
          </p:txBody>
        </p:sp>
        <p:sp>
          <p:nvSpPr>
            <p:cNvPr id="11" name="Afgeronde rechthoek 10"/>
            <p:cNvSpPr/>
            <p:nvPr/>
          </p:nvSpPr>
          <p:spPr>
            <a:xfrm>
              <a:off x="2000232" y="4643446"/>
              <a:ext cx="2643206" cy="928694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b" anchorCtr="0"/>
            <a:lstStyle/>
            <a:p>
              <a:pPr algn="ctr"/>
              <a:r>
                <a:rPr lang="nl-BE" sz="1400" dirty="0" err="1" smtClean="0"/>
                <a:t>InputStreamReader</a:t>
              </a:r>
              <a:endParaRPr lang="nl-BE" sz="1400" dirty="0"/>
            </a:p>
          </p:txBody>
        </p:sp>
        <p:sp>
          <p:nvSpPr>
            <p:cNvPr id="12" name="Afgeronde rechthoek 11"/>
            <p:cNvSpPr/>
            <p:nvPr/>
          </p:nvSpPr>
          <p:spPr>
            <a:xfrm>
              <a:off x="2500298" y="4714884"/>
              <a:ext cx="1714512" cy="42862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nl-BE" sz="1400" dirty="0" err="1" smtClean="0"/>
                <a:t>InputStream</a:t>
              </a:r>
              <a:endParaRPr lang="nl-BE" sz="1400" dirty="0"/>
            </a:p>
          </p:txBody>
        </p:sp>
      </p:grpSp>
      <p:sp>
        <p:nvSpPr>
          <p:cNvPr id="13" name="Tekstvak 12"/>
          <p:cNvSpPr txBox="1"/>
          <p:nvPr/>
        </p:nvSpPr>
        <p:spPr>
          <a:xfrm>
            <a:off x="428596" y="5286388"/>
            <a:ext cx="8072493" cy="1015663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nl-BE" sz="12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PrintWriter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out;</a:t>
            </a:r>
            <a:endParaRPr lang="nl-BE" sz="12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out =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PrintWriter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BufferedWriter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OutputStreamWriter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s.getOutputStream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())),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 			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/* DO NOT FORGET TO FLUSH */);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428596" y="2071678"/>
            <a:ext cx="8072493" cy="83099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</a:t>
            </a:r>
          </a:p>
          <a:p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BufferedReader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in;</a:t>
            </a:r>
            <a:endParaRPr lang="nl-BE" sz="12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in =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BufferedReader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InputStreamReader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s.getInputStream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()));</a:t>
            </a:r>
          </a:p>
          <a:p>
            <a:endParaRPr lang="nl-BE" sz="12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428596" y="528839"/>
            <a:ext cx="8072493" cy="618630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package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datalayer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nl-BE" sz="12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import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java.io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.*;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import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java.net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.*;</a:t>
            </a:r>
          </a:p>
          <a:p>
            <a:endParaRPr lang="nl-BE" sz="12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ConvertorConnection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Socket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PrintWriter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out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BufferedReader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in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nl-BE" sz="12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nl-BE" sz="1200" b="1" u="sng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nl-BE" sz="1200" b="1" u="sng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nl-BE" sz="1200" b="1" u="sng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u="sng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connect</a:t>
            </a:r>
            <a:r>
              <a:rPr lang="nl-BE" sz="1200" b="1" u="sng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try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 =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Socket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InetAddress.getByName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null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), 1234);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out =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PrintWriter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		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BufferedWriter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OutputStreamWriter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s.getOutputStream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())),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 			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/* DO NOT FORGET*/);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in =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BufferedReader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InputStreamReader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s.getInputStream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()));</a:t>
            </a:r>
          </a:p>
          <a:p>
            <a:endParaRPr lang="nl-BE" sz="12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out.println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("YOUR NAME"); //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send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identification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to server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}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catch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Exception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e) {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e.getMessage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());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}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endParaRPr lang="nl-BE" sz="12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nl-BE" sz="1200" b="1" u="sng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nl-BE" sz="1200" b="1" u="sng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nl-BE" sz="1200" b="1" u="sng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translate(</a:t>
            </a:r>
            <a:r>
              <a:rPr lang="nl-BE" sz="1200" b="1" u="sng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nl-BE" sz="1200" b="1" u="sng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input) {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try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out.println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(input);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 return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in.readLine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}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catch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Exception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e) {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 return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null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}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nl-BE" sz="1200" b="1" dirty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786050" y="59272"/>
            <a:ext cx="3991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CODE RESULT: </a:t>
            </a:r>
            <a:r>
              <a:rPr lang="nl-BE" dirty="0" err="1" smtClean="0"/>
              <a:t>ConvertorConnection.java</a:t>
            </a:r>
            <a:endParaRPr lang="nl-B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57158" y="428605"/>
            <a:ext cx="82867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u="sng" dirty="0" err="1" smtClean="0">
                <a:sym typeface="Wingdings" pitchFamily="2" charset="2"/>
              </a:rPr>
              <a:t>Presentation</a:t>
            </a:r>
            <a:r>
              <a:rPr lang="nl-BE" u="sng" dirty="0" smtClean="0">
                <a:sym typeface="Wingdings" pitchFamily="2" charset="2"/>
              </a:rPr>
              <a:t> </a:t>
            </a:r>
            <a:r>
              <a:rPr lang="nl-BE" u="sng" dirty="0" err="1" smtClean="0">
                <a:sym typeface="Wingdings" pitchFamily="2" charset="2"/>
              </a:rPr>
              <a:t>layer</a:t>
            </a:r>
            <a:r>
              <a:rPr lang="nl-BE" u="sng" dirty="0" smtClean="0">
                <a:sym typeface="Wingdings" pitchFamily="2" charset="2"/>
              </a:rPr>
              <a:t> </a:t>
            </a:r>
            <a:r>
              <a:rPr lang="nl-BE" u="sng" dirty="0" err="1" smtClean="0">
                <a:sym typeface="Wingdings" pitchFamily="2" charset="2"/>
              </a:rPr>
              <a:t>functionality</a:t>
            </a:r>
            <a:endParaRPr lang="nl-BE" u="sng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Import </a:t>
            </a: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datalayer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package</a:t>
            </a: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Declare</a:t>
            </a:r>
            <a:r>
              <a:rPr lang="nl-BE" dirty="0" smtClean="0">
                <a:sym typeface="Wingdings" pitchFamily="2" charset="2"/>
              </a:rPr>
              <a:t> field of </a:t>
            </a:r>
            <a:r>
              <a:rPr lang="nl-BE" dirty="0" err="1" smtClean="0">
                <a:sym typeface="Wingdings" pitchFamily="2" charset="2"/>
              </a:rPr>
              <a:t>datalayer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class</a:t>
            </a:r>
            <a:r>
              <a:rPr lang="nl-BE" dirty="0" smtClean="0">
                <a:sym typeface="Wingdings" pitchFamily="2" charset="2"/>
              </a:rPr>
              <a:t> (</a:t>
            </a: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ConvertorConnection</a:t>
            </a: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conn</a:t>
            </a: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; </a:t>
            </a:r>
            <a:r>
              <a:rPr lang="nl-BE" dirty="0" smtClean="0">
                <a:sym typeface="Wingdings" pitchFamily="2" charset="2"/>
              </a:rPr>
              <a:t>)</a:t>
            </a: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Complete </a:t>
            </a:r>
            <a:r>
              <a:rPr lang="nl-BE" dirty="0" err="1" smtClean="0">
                <a:sym typeface="Wingdings" pitchFamily="2" charset="2"/>
              </a:rPr>
              <a:t>standard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constructor</a:t>
            </a:r>
            <a:r>
              <a:rPr lang="nl-BE" dirty="0" smtClean="0">
                <a:sym typeface="Wingdings" pitchFamily="2" charset="2"/>
              </a:rPr>
              <a:t> (</a:t>
            </a:r>
            <a:r>
              <a:rPr lang="nl-BE" dirty="0" err="1" smtClean="0">
                <a:sym typeface="Wingdings" pitchFamily="2" charset="2"/>
              </a:rPr>
              <a:t>after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initComponents</a:t>
            </a:r>
            <a:r>
              <a:rPr lang="nl-BE" dirty="0" smtClean="0">
                <a:sym typeface="Wingdings" pitchFamily="2" charset="2"/>
              </a:rPr>
              <a:t>):</a:t>
            </a:r>
          </a:p>
          <a:p>
            <a:pPr lvl="2">
              <a:buFont typeface="Arial" pitchFamily="34" charset="0"/>
              <a:buChar char="•"/>
            </a:pP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create</a:t>
            </a: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conn</a:t>
            </a: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 object</a:t>
            </a:r>
          </a:p>
          <a:p>
            <a:pPr lvl="2">
              <a:buFont typeface="Arial" pitchFamily="34" charset="0"/>
              <a:buChar char="•"/>
            </a:pP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connect</a:t>
            </a:r>
            <a:endParaRPr lang="nl-BE" dirty="0" smtClean="0">
              <a:solidFill>
                <a:srgbClr val="FF0000"/>
              </a:solidFill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double click button  complete </a:t>
            </a:r>
            <a:r>
              <a:rPr lang="nl-BE" dirty="0" err="1" smtClean="0">
                <a:sym typeface="Wingdings" pitchFamily="2" charset="2"/>
              </a:rPr>
              <a:t>event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handling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method</a:t>
            </a:r>
            <a:endParaRPr lang="nl-BE" dirty="0" smtClean="0">
              <a:sym typeface="Wingdings" pitchFamily="2" charset="2"/>
            </a:endParaRPr>
          </a:p>
          <a:p>
            <a:pPr lvl="2">
              <a:buFont typeface="Arial" pitchFamily="34" charset="0"/>
              <a:buChar char="•"/>
            </a:pP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Read </a:t>
            </a: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request</a:t>
            </a: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from</a:t>
            </a: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textfield</a:t>
            </a:r>
            <a:endParaRPr lang="nl-BE" dirty="0" smtClean="0">
              <a:solidFill>
                <a:srgbClr val="FF0000"/>
              </a:solidFill>
              <a:sym typeface="Wingdings" pitchFamily="2" charset="2"/>
            </a:endParaRPr>
          </a:p>
          <a:p>
            <a:pPr lvl="2">
              <a:buFont typeface="Arial" pitchFamily="34" charset="0"/>
              <a:buChar char="•"/>
            </a:pP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Send</a:t>
            </a: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request</a:t>
            </a: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 to server to translate</a:t>
            </a:r>
          </a:p>
          <a:p>
            <a:pPr lvl="2">
              <a:buFont typeface="Arial" pitchFamily="34" charset="0"/>
              <a:buChar char="•"/>
            </a:pP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Fill</a:t>
            </a: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 output label </a:t>
            </a: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with</a:t>
            </a: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 server </a:t>
            </a: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reply</a:t>
            </a:r>
            <a:endParaRPr lang="nl-BE" dirty="0" smtClean="0">
              <a:solidFill>
                <a:srgbClr val="FF0000"/>
              </a:solidFill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500034" y="642918"/>
            <a:ext cx="8072493" cy="4154984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package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presentationlayer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nl-BE" sz="12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import </a:t>
            </a:r>
            <a:r>
              <a:rPr lang="nl-BE" sz="12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datalayer.ConvertorConnection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nl-BE" sz="12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GUIFrame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extends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javax.swing.JFrame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{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nl-BE" sz="12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ConvertorConnection</a:t>
            </a:r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conn</a:t>
            </a:r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endParaRPr lang="nl-BE" sz="12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public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GUIFrame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nl-BE" sz="1200" b="1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initComponents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nl-BE" sz="12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conn</a:t>
            </a:r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nl-BE" sz="12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ConvertorConnection</a:t>
            </a:r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nl-BE" sz="1200" b="1" u="sng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conn.connect</a:t>
            </a:r>
            <a:r>
              <a:rPr lang="nl-BE" sz="1200" b="1" u="sng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…</a:t>
            </a:r>
          </a:p>
          <a:p>
            <a:endParaRPr lang="nl-BE" sz="12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nl-BE" sz="1200" b="1" u="sng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private </a:t>
            </a:r>
            <a:r>
              <a:rPr lang="nl-BE" sz="1200" b="1" u="sng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nl-BE" sz="1200" b="1" u="sng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jButton1ActionPerformed(</a:t>
            </a:r>
            <a:r>
              <a:rPr lang="nl-BE" sz="1200" b="1" u="sng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java.awt.event.ActionEvent</a:t>
            </a:r>
            <a:r>
              <a:rPr lang="nl-BE" sz="1200" b="1" u="sng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u="sng" dirty="0" err="1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evt</a:t>
            </a:r>
            <a:r>
              <a:rPr lang="nl-BE" sz="1200" b="1" u="sng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) {</a:t>
            </a:r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                                 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nl-BE" sz="12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input = </a:t>
            </a:r>
            <a:r>
              <a:rPr lang="nl-BE" sz="12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this.jTextFieldInput.getText</a:t>
            </a:r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nl-BE" sz="12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12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translation</a:t>
            </a:r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nl-BE" sz="1200" b="1" u="sng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conn.translate</a:t>
            </a:r>
            <a:r>
              <a:rPr lang="nl-BE" sz="1200" b="1" u="sng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(input);</a:t>
            </a:r>
          </a:p>
          <a:p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nl-BE" sz="12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this.jLabelOutput.setText</a:t>
            </a:r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nl-BE" sz="12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translation</a:t>
            </a:r>
            <a:r>
              <a:rPr lang="nl-BE" sz="12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}                                        </a:t>
            </a:r>
          </a:p>
          <a:p>
            <a:endParaRPr lang="nl-BE" sz="1200" b="1" dirty="0" smtClean="0">
              <a:solidFill>
                <a:schemeClr val="accent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   …</a:t>
            </a:r>
          </a:p>
          <a:p>
            <a:r>
              <a:rPr lang="nl-BE" sz="1200" b="1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2928926" y="214290"/>
            <a:ext cx="2920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CODE RESULT: </a:t>
            </a:r>
            <a:r>
              <a:rPr lang="nl-BE" dirty="0" err="1" smtClean="0"/>
              <a:t>GUIFrame.java</a:t>
            </a:r>
            <a:endParaRPr lang="nl-B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762</Words>
  <Application>Microsoft Office PowerPoint</Application>
  <PresentationFormat>Diavoorstelling (4:3)</PresentationFormat>
  <Paragraphs>203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Kristien</dc:creator>
  <cp:lastModifiedBy>Kristien</cp:lastModifiedBy>
  <cp:revision>47</cp:revision>
  <dcterms:created xsi:type="dcterms:W3CDTF">2009-05-20T08:40:54Z</dcterms:created>
  <dcterms:modified xsi:type="dcterms:W3CDTF">2009-05-26T07:28:11Z</dcterms:modified>
</cp:coreProperties>
</file>