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handoutMasterIdLst>
    <p:handoutMasterId r:id="rId29"/>
  </p:handoutMasterIdLst>
  <p:sldIdLst>
    <p:sldId id="301" r:id="rId2"/>
    <p:sldId id="322" r:id="rId3"/>
    <p:sldId id="364" r:id="rId4"/>
    <p:sldId id="365" r:id="rId5"/>
    <p:sldId id="348" r:id="rId6"/>
    <p:sldId id="377" r:id="rId7"/>
    <p:sldId id="325" r:id="rId8"/>
    <p:sldId id="378" r:id="rId9"/>
    <p:sldId id="326" r:id="rId10"/>
    <p:sldId id="349" r:id="rId11"/>
    <p:sldId id="379" r:id="rId12"/>
    <p:sldId id="354" r:id="rId13"/>
    <p:sldId id="355" r:id="rId14"/>
    <p:sldId id="360" r:id="rId15"/>
    <p:sldId id="369" r:id="rId16"/>
    <p:sldId id="335" r:id="rId17"/>
    <p:sldId id="337" r:id="rId18"/>
    <p:sldId id="340" r:id="rId19"/>
    <p:sldId id="370" r:id="rId20"/>
    <p:sldId id="372" r:id="rId21"/>
    <p:sldId id="373" r:id="rId22"/>
    <p:sldId id="375" r:id="rId23"/>
    <p:sldId id="367" r:id="rId24"/>
    <p:sldId id="361" r:id="rId25"/>
    <p:sldId id="371" r:id="rId26"/>
    <p:sldId id="380" r:id="rId27"/>
  </p:sldIdLst>
  <p:sldSz cx="9144000" cy="6858000" type="screen4x3"/>
  <p:notesSz cx="6781800" cy="9918700"/>
  <p:defaultTextStyle>
    <a:defPPr>
      <a:defRPr lang="nl-NL"/>
    </a:defPPr>
    <a:lvl1pPr algn="ctr" rtl="0" fontAlgn="base">
      <a:spcBef>
        <a:spcPct val="0"/>
      </a:spcBef>
      <a:spcAft>
        <a:spcPct val="0"/>
      </a:spcAft>
      <a:defRPr sz="2400" i="1" kern="1200">
        <a:solidFill>
          <a:schemeClr val="tx2"/>
        </a:solidFill>
        <a:latin typeface="Courier New" pitchFamily="49" charset="0"/>
        <a:ea typeface="+mn-ea"/>
        <a:cs typeface="+mn-cs"/>
      </a:defRPr>
    </a:lvl1pPr>
    <a:lvl2pPr marL="457200" algn="ctr" rtl="0" fontAlgn="base">
      <a:spcBef>
        <a:spcPct val="0"/>
      </a:spcBef>
      <a:spcAft>
        <a:spcPct val="0"/>
      </a:spcAft>
      <a:defRPr sz="2400" i="1" kern="1200">
        <a:solidFill>
          <a:schemeClr val="tx2"/>
        </a:solidFill>
        <a:latin typeface="Courier New" pitchFamily="49" charset="0"/>
        <a:ea typeface="+mn-ea"/>
        <a:cs typeface="+mn-cs"/>
      </a:defRPr>
    </a:lvl2pPr>
    <a:lvl3pPr marL="914400" algn="ctr" rtl="0" fontAlgn="base">
      <a:spcBef>
        <a:spcPct val="0"/>
      </a:spcBef>
      <a:spcAft>
        <a:spcPct val="0"/>
      </a:spcAft>
      <a:defRPr sz="2400" i="1" kern="1200">
        <a:solidFill>
          <a:schemeClr val="tx2"/>
        </a:solidFill>
        <a:latin typeface="Courier New" pitchFamily="49" charset="0"/>
        <a:ea typeface="+mn-ea"/>
        <a:cs typeface="+mn-cs"/>
      </a:defRPr>
    </a:lvl3pPr>
    <a:lvl4pPr marL="1371600" algn="ctr" rtl="0" fontAlgn="base">
      <a:spcBef>
        <a:spcPct val="0"/>
      </a:spcBef>
      <a:spcAft>
        <a:spcPct val="0"/>
      </a:spcAft>
      <a:defRPr sz="2400" i="1" kern="1200">
        <a:solidFill>
          <a:schemeClr val="tx2"/>
        </a:solidFill>
        <a:latin typeface="Courier New" pitchFamily="49" charset="0"/>
        <a:ea typeface="+mn-ea"/>
        <a:cs typeface="+mn-cs"/>
      </a:defRPr>
    </a:lvl4pPr>
    <a:lvl5pPr marL="1828800" algn="ctr" rtl="0" fontAlgn="base">
      <a:spcBef>
        <a:spcPct val="0"/>
      </a:spcBef>
      <a:spcAft>
        <a:spcPct val="0"/>
      </a:spcAft>
      <a:defRPr sz="2400" i="1" kern="1200">
        <a:solidFill>
          <a:schemeClr val="tx2"/>
        </a:solidFill>
        <a:latin typeface="Courier New" pitchFamily="49" charset="0"/>
        <a:ea typeface="+mn-ea"/>
        <a:cs typeface="+mn-cs"/>
      </a:defRPr>
    </a:lvl5pPr>
    <a:lvl6pPr marL="2286000" algn="l" defTabSz="914400" rtl="0" eaLnBrk="1" latinLnBrk="0" hangingPunct="1">
      <a:defRPr sz="2400" i="1" kern="1200">
        <a:solidFill>
          <a:schemeClr val="tx2"/>
        </a:solidFill>
        <a:latin typeface="Courier New" pitchFamily="49" charset="0"/>
        <a:ea typeface="+mn-ea"/>
        <a:cs typeface="+mn-cs"/>
      </a:defRPr>
    </a:lvl6pPr>
    <a:lvl7pPr marL="2743200" algn="l" defTabSz="914400" rtl="0" eaLnBrk="1" latinLnBrk="0" hangingPunct="1">
      <a:defRPr sz="2400" i="1" kern="1200">
        <a:solidFill>
          <a:schemeClr val="tx2"/>
        </a:solidFill>
        <a:latin typeface="Courier New" pitchFamily="49" charset="0"/>
        <a:ea typeface="+mn-ea"/>
        <a:cs typeface="+mn-cs"/>
      </a:defRPr>
    </a:lvl7pPr>
    <a:lvl8pPr marL="3200400" algn="l" defTabSz="914400" rtl="0" eaLnBrk="1" latinLnBrk="0" hangingPunct="1">
      <a:defRPr sz="2400" i="1" kern="1200">
        <a:solidFill>
          <a:schemeClr val="tx2"/>
        </a:solidFill>
        <a:latin typeface="Courier New" pitchFamily="49" charset="0"/>
        <a:ea typeface="+mn-ea"/>
        <a:cs typeface="+mn-cs"/>
      </a:defRPr>
    </a:lvl8pPr>
    <a:lvl9pPr marL="3657600" algn="l" defTabSz="914400" rtl="0" eaLnBrk="1" latinLnBrk="0" hangingPunct="1">
      <a:defRPr sz="2400" i="1" kern="1200">
        <a:solidFill>
          <a:schemeClr val="tx2"/>
        </a:solidFill>
        <a:latin typeface="Courier New" pitchFamily="49"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790A"/>
    <a:srgbClr val="CD6B09"/>
    <a:srgbClr val="F4800C"/>
    <a:srgbClr val="009900"/>
    <a:srgbClr val="996633"/>
    <a:srgbClr val="FFFFCC"/>
    <a:srgbClr val="FF0000"/>
    <a:srgbClr val="CC9900"/>
  </p:clrMru>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Stijl, thema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10" autoAdjust="0"/>
    <p:restoredTop sz="77647" autoAdjust="0"/>
  </p:normalViewPr>
  <p:slideViewPr>
    <p:cSldViewPr>
      <p:cViewPr>
        <p:scale>
          <a:sx n="75" d="100"/>
          <a:sy n="75" d="100"/>
        </p:scale>
        <p:origin x="-1848" y="-2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5" d="100"/>
          <a:sy n="65" d="100"/>
        </p:scale>
        <p:origin x="-2892" y="-102"/>
      </p:cViewPr>
      <p:guideLst>
        <p:guide orient="horz" pos="3124"/>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latin typeface="Times New Roman" pitchFamily="18" charset="0"/>
              </a:defRPr>
            </a:lvl1pPr>
          </a:lstStyle>
          <a:p>
            <a:pPr>
              <a:defRPr/>
            </a:pPr>
            <a:endParaRPr lang="nl-NL"/>
          </a:p>
        </p:txBody>
      </p:sp>
      <p:sp>
        <p:nvSpPr>
          <p:cNvPr id="51203" name="Rectangle 3"/>
          <p:cNvSpPr>
            <a:spLocks noGrp="1" noChangeArrowheads="1"/>
          </p:cNvSpPr>
          <p:nvPr>
            <p:ph type="dt" sz="quarter" idx="1"/>
          </p:nvPr>
        </p:nvSpPr>
        <p:spPr bwMode="auto">
          <a:xfrm>
            <a:off x="3843338" y="0"/>
            <a:ext cx="2938462"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Times New Roman" pitchFamily="18" charset="0"/>
              </a:defRPr>
            </a:lvl1pPr>
          </a:lstStyle>
          <a:p>
            <a:pPr>
              <a:defRPr/>
            </a:pPr>
            <a:endParaRPr lang="nl-NL"/>
          </a:p>
        </p:txBody>
      </p:sp>
      <p:sp>
        <p:nvSpPr>
          <p:cNvPr id="51204" name="Rectangle 4"/>
          <p:cNvSpPr>
            <a:spLocks noGrp="1" noChangeArrowheads="1"/>
          </p:cNvSpPr>
          <p:nvPr>
            <p:ph type="ftr" sz="quarter" idx="2"/>
          </p:nvPr>
        </p:nvSpPr>
        <p:spPr bwMode="auto">
          <a:xfrm>
            <a:off x="0" y="9423400"/>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Times New Roman" pitchFamily="18" charset="0"/>
              </a:defRPr>
            </a:lvl1pPr>
          </a:lstStyle>
          <a:p>
            <a:pPr>
              <a:defRPr/>
            </a:pPr>
            <a:endParaRPr lang="nl-NL"/>
          </a:p>
        </p:txBody>
      </p:sp>
      <p:sp>
        <p:nvSpPr>
          <p:cNvPr id="51205" name="Rectangle 5"/>
          <p:cNvSpPr>
            <a:spLocks noGrp="1" noChangeArrowheads="1"/>
          </p:cNvSpPr>
          <p:nvPr>
            <p:ph type="sldNum" sz="quarter" idx="3"/>
          </p:nvPr>
        </p:nvSpPr>
        <p:spPr bwMode="auto">
          <a:xfrm>
            <a:off x="3843338" y="9423400"/>
            <a:ext cx="2938462"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imes New Roman" pitchFamily="18" charset="0"/>
              </a:defRPr>
            </a:lvl1pPr>
          </a:lstStyle>
          <a:p>
            <a:pPr>
              <a:defRPr/>
            </a:pPr>
            <a:fld id="{E791A22E-815F-4F5D-BE38-24990FA054EC}" type="slidenum">
              <a:rPr lang="nl-NL"/>
              <a:pPr>
                <a:def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solidFill>
                  <a:schemeClr val="tx1"/>
                </a:solidFill>
                <a:latin typeface="Times New Roman" pitchFamily="18" charset="0"/>
              </a:defRPr>
            </a:lvl1pPr>
          </a:lstStyle>
          <a:p>
            <a:pPr>
              <a:defRPr/>
            </a:pPr>
            <a:endParaRPr lang="nl-NL"/>
          </a:p>
        </p:txBody>
      </p:sp>
      <p:sp>
        <p:nvSpPr>
          <p:cNvPr id="53251" name="Rectangle 3"/>
          <p:cNvSpPr>
            <a:spLocks noGrp="1" noChangeArrowheads="1"/>
          </p:cNvSpPr>
          <p:nvPr>
            <p:ph type="dt"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solidFill>
                  <a:schemeClr val="tx1"/>
                </a:solidFill>
                <a:latin typeface="Times New Roman" pitchFamily="18" charset="0"/>
              </a:defRPr>
            </a:lvl1pPr>
          </a:lstStyle>
          <a:p>
            <a:pPr>
              <a:defRPr/>
            </a:pPr>
            <a:endParaRPr lang="nl-NL"/>
          </a:p>
        </p:txBody>
      </p:sp>
      <p:sp>
        <p:nvSpPr>
          <p:cNvPr id="58372" name="Rectangle 4"/>
          <p:cNvSpPr>
            <a:spLocks noGrp="1" noRot="1" noChangeAspect="1" noChangeArrowheads="1" noTextEdit="1"/>
          </p:cNvSpPr>
          <p:nvPr>
            <p:ph type="sldImg" idx="2"/>
          </p:nvPr>
        </p:nvSpPr>
        <p:spPr bwMode="auto">
          <a:xfrm>
            <a:off x="911225" y="744538"/>
            <a:ext cx="4959350" cy="3719512"/>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677863" y="4711700"/>
            <a:ext cx="5426075"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53254" name="Rectangle 6"/>
          <p:cNvSpPr>
            <a:spLocks noGrp="1" noChangeArrowheads="1"/>
          </p:cNvSpPr>
          <p:nvPr>
            <p:ph type="ftr" sz="quarter" idx="4"/>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solidFill>
                  <a:schemeClr val="tx1"/>
                </a:solidFill>
                <a:latin typeface="Times New Roman" pitchFamily="18" charset="0"/>
              </a:defRPr>
            </a:lvl1pPr>
          </a:lstStyle>
          <a:p>
            <a:pPr>
              <a:defRPr/>
            </a:pPr>
            <a:endParaRPr lang="nl-NL"/>
          </a:p>
        </p:txBody>
      </p:sp>
      <p:sp>
        <p:nvSpPr>
          <p:cNvPr id="53255" name="Rectangle 7"/>
          <p:cNvSpPr>
            <a:spLocks noGrp="1" noChangeArrowheads="1"/>
          </p:cNvSpPr>
          <p:nvPr>
            <p:ph type="sldNum" sz="quarter" idx="5"/>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solidFill>
                  <a:schemeClr val="tx1"/>
                </a:solidFill>
                <a:latin typeface="Times New Roman" pitchFamily="18" charset="0"/>
              </a:defRPr>
            </a:lvl1pPr>
          </a:lstStyle>
          <a:p>
            <a:pPr>
              <a:defRPr/>
            </a:pPr>
            <a:fld id="{8AD14D3C-8728-4772-8853-FF87B58D5D4D}"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www.webopedia.com/TERM/E/support.html" TargetMode="External"/><Relationship Id="rId13" Type="http://schemas.openxmlformats.org/officeDocument/2006/relationships/hyperlink" Target="http://www.webopedia.com/TERM/E/physical.html" TargetMode="External"/><Relationship Id="rId18" Type="http://schemas.openxmlformats.org/officeDocument/2006/relationships/hyperlink" Target="http://www.webopedia.com/TERM/E/gigabit.html" TargetMode="External"/><Relationship Id="rId26" Type="http://schemas.openxmlformats.org/officeDocument/2006/relationships/hyperlink" Target="http://www.webopedia.com/TERM/I/local.htm" TargetMode="External"/><Relationship Id="rId39" Type="http://schemas.openxmlformats.org/officeDocument/2006/relationships/hyperlink" Target="http://www.webopedia.com/TERM/F/Firefox.html" TargetMode="External"/><Relationship Id="rId3" Type="http://schemas.openxmlformats.org/officeDocument/2006/relationships/hyperlink" Target="http://www.webopedia.com/TERM/E/local_area_network_LAN.html" TargetMode="External"/><Relationship Id="rId21" Type="http://schemas.openxmlformats.org/officeDocument/2006/relationships/hyperlink" Target="http://www.webopedia.com/TERM/I/network.htm" TargetMode="External"/><Relationship Id="rId34" Type="http://schemas.openxmlformats.org/officeDocument/2006/relationships/hyperlink" Target="http://www.webopedia.com/TERM/n/network.html" TargetMode="External"/><Relationship Id="rId42" Type="http://schemas.openxmlformats.org/officeDocument/2006/relationships/hyperlink" Target="http://www.webopedia.com/TERM/e/e_mail.html" TargetMode="External"/><Relationship Id="rId7" Type="http://schemas.openxmlformats.org/officeDocument/2006/relationships/hyperlink" Target="http://www.webopedia.com/TERM/E/topology.html" TargetMode="External"/><Relationship Id="rId12" Type="http://schemas.openxmlformats.org/officeDocument/2006/relationships/hyperlink" Target="http://www.webopedia.com/TERM/E/standard.html" TargetMode="External"/><Relationship Id="rId17" Type="http://schemas.openxmlformats.org/officeDocument/2006/relationships/hyperlink" Target="http://www.webopedia.com/TERM/E/Gigabit_Ethernet.html" TargetMode="External"/><Relationship Id="rId25" Type="http://schemas.openxmlformats.org/officeDocument/2006/relationships/hyperlink" Target="http://www.webopedia.com/TERM/I/host.htm" TargetMode="External"/><Relationship Id="rId33" Type="http://schemas.openxmlformats.org/officeDocument/2006/relationships/hyperlink" Target="http://www.webopedia.com/TERM/I/Internet.html" TargetMode="External"/><Relationship Id="rId38" Type="http://schemas.openxmlformats.org/officeDocument/2006/relationships/hyperlink" Target="http://www.webopedia.com/TERM/I/Internet_Explorer.html" TargetMode="External"/><Relationship Id="rId46" Type="http://schemas.openxmlformats.org/officeDocument/2006/relationships/hyperlink" Target="http://www.webopedia.com/TERM/F/FTP.html" TargetMode="External"/><Relationship Id="rId2" Type="http://schemas.openxmlformats.org/officeDocument/2006/relationships/slide" Target="../slides/slide2.xml"/><Relationship Id="rId16" Type="http://schemas.openxmlformats.org/officeDocument/2006/relationships/hyperlink" Target="http://www.webopedia.com/TERM/E/100Base_T.html" TargetMode="External"/><Relationship Id="rId20" Type="http://schemas.openxmlformats.org/officeDocument/2006/relationships/hyperlink" Target="http://www.webopedia.com/quick_ref/" TargetMode="External"/><Relationship Id="rId29" Type="http://schemas.openxmlformats.org/officeDocument/2006/relationships/hyperlink" Target="http://www.webopedia.com/TERM/I/ISP.htm" TargetMode="External"/><Relationship Id="rId41" Type="http://schemas.openxmlformats.org/officeDocument/2006/relationships/hyperlink" Target="http://www.webopedia.com/TERM/h/hyperlink.html" TargetMode="External"/><Relationship Id="rId1" Type="http://schemas.openxmlformats.org/officeDocument/2006/relationships/notesMaster" Target="../notesMasters/notesMaster1.xml"/><Relationship Id="rId6" Type="http://schemas.openxmlformats.org/officeDocument/2006/relationships/hyperlink" Target="http://www.webopedia.com/TERM/E/Intel.html" TargetMode="External"/><Relationship Id="rId11" Type="http://schemas.openxmlformats.org/officeDocument/2006/relationships/hyperlink" Target="http://www.webopedia.com/TERM/E/IEEE_802_standards.html" TargetMode="External"/><Relationship Id="rId24" Type="http://schemas.openxmlformats.org/officeDocument/2006/relationships/hyperlink" Target="http://www.webopedia.com/TERM/I/online_service.htm" TargetMode="External"/><Relationship Id="rId32" Type="http://schemas.openxmlformats.org/officeDocument/2006/relationships/hyperlink" Target="http://www.webopedia.com/DidYouKnow/_index.asp" TargetMode="External"/><Relationship Id="rId37" Type="http://schemas.openxmlformats.org/officeDocument/2006/relationships/hyperlink" Target="http://www.webopedia.com/TERM/b/browser.html" TargetMode="External"/><Relationship Id="rId40" Type="http://schemas.openxmlformats.org/officeDocument/2006/relationships/hyperlink" Target="http://www.webopedia.com/TERM/W/web_page.html" TargetMode="External"/><Relationship Id="rId45" Type="http://schemas.openxmlformats.org/officeDocument/2006/relationships/hyperlink" Target="http://www.webopedia.com/TERM/i/instant_messaging.html" TargetMode="External"/><Relationship Id="rId5" Type="http://schemas.openxmlformats.org/officeDocument/2006/relationships/hyperlink" Target="http://www.webopedia.com/TERM/E/DEC.html" TargetMode="External"/><Relationship Id="rId15" Type="http://schemas.openxmlformats.org/officeDocument/2006/relationships/hyperlink" Target="http://www.webopedia.com/TERM/E/CSMA_CD.html" TargetMode="External"/><Relationship Id="rId23" Type="http://schemas.openxmlformats.org/officeDocument/2006/relationships/hyperlink" Target="http://www.webopedia.com/TERM/I/data.htm" TargetMode="External"/><Relationship Id="rId28" Type="http://schemas.openxmlformats.org/officeDocument/2006/relationships/hyperlink" Target="http://www.webopedia.com/TERM/I/America_Online.htm" TargetMode="External"/><Relationship Id="rId36" Type="http://schemas.openxmlformats.org/officeDocument/2006/relationships/hyperlink" Target="http://www.webopedia.com/TERM/W/World_Wide_Web.html" TargetMode="External"/><Relationship Id="rId10" Type="http://schemas.openxmlformats.org/officeDocument/2006/relationships/hyperlink" Target="http://www.webopedia.com/TERM/E/Mbps.html" TargetMode="External"/><Relationship Id="rId19" Type="http://schemas.openxmlformats.org/officeDocument/2006/relationships/hyperlink" Target="http://www.webopedia.com/quick_ref/EthernetDesignations.asp" TargetMode="External"/><Relationship Id="rId31" Type="http://schemas.openxmlformats.org/officeDocument/2006/relationships/hyperlink" Target="http://www.webopedia.com/DidYouKnow/Internet/2002/Web_vs_Internet.asp" TargetMode="External"/><Relationship Id="rId44" Type="http://schemas.openxmlformats.org/officeDocument/2006/relationships/hyperlink" Target="http://www.webopedia.com/TERM/U/USENET.html" TargetMode="External"/><Relationship Id="rId4" Type="http://schemas.openxmlformats.org/officeDocument/2006/relationships/hyperlink" Target="http://www.webopedia.com/TERM/E/Xerox.html" TargetMode="External"/><Relationship Id="rId9" Type="http://schemas.openxmlformats.org/officeDocument/2006/relationships/hyperlink" Target="http://www.webopedia.com/TERM/E/data_transfer_rate.html" TargetMode="External"/><Relationship Id="rId14" Type="http://schemas.openxmlformats.org/officeDocument/2006/relationships/hyperlink" Target="http://www.webopedia.com/TERM/E/software.html" TargetMode="External"/><Relationship Id="rId22" Type="http://schemas.openxmlformats.org/officeDocument/2006/relationships/hyperlink" Target="http://www.webopedia.com/TERM/I/computer.htm" TargetMode="External"/><Relationship Id="rId27" Type="http://schemas.openxmlformats.org/officeDocument/2006/relationships/hyperlink" Target="http://www.webopedia.com/TERM/I/access.htm" TargetMode="External"/><Relationship Id="rId30" Type="http://schemas.openxmlformats.org/officeDocument/2006/relationships/hyperlink" Target="http://www.webopedia.com/TERM/I/World_Wide_Web.html" TargetMode="External"/><Relationship Id="rId35" Type="http://schemas.openxmlformats.org/officeDocument/2006/relationships/hyperlink" Target="http://www.webopedia.com/TERM/p/protocol.html" TargetMode="External"/><Relationship Id="rId43" Type="http://schemas.openxmlformats.org/officeDocument/2006/relationships/hyperlink" Target="http://www.webopedia.com/TERM/S/SMTP.html"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7592C3FC-3747-4EF5-A55A-9473367FC33D}" type="slidenum">
              <a:rPr lang="nl-NL" smtClean="0"/>
              <a:pPr/>
              <a:t>1</a:t>
            </a:fld>
            <a:endParaRPr lang="nl-NL" smtClean="0"/>
          </a:p>
        </p:txBody>
      </p:sp>
      <p:sp>
        <p:nvSpPr>
          <p:cNvPr id="59395" name="Rectangle 2"/>
          <p:cNvSpPr>
            <a:spLocks noGrp="1" noRot="1" noChangeAspect="1" noChangeArrowheads="1" noTextEdit="1"/>
          </p:cNvSpPr>
          <p:nvPr>
            <p:ph type="sldImg"/>
          </p:nvPr>
        </p:nvSpPr>
        <p:spPr>
          <a:xfrm>
            <a:off x="935038" y="766763"/>
            <a:ext cx="4895850" cy="3671887"/>
          </a:xfrm>
          <a:ln/>
        </p:spPr>
      </p:sp>
      <p:sp>
        <p:nvSpPr>
          <p:cNvPr id="59396" name="Rectangle 3"/>
          <p:cNvSpPr>
            <a:spLocks noGrp="1" noChangeArrowheads="1"/>
          </p:cNvSpPr>
          <p:nvPr>
            <p:ph type="body" idx="1"/>
          </p:nvPr>
        </p:nvSpPr>
        <p:spPr>
          <a:xfrm>
            <a:off x="914400" y="4745038"/>
            <a:ext cx="4940300" cy="4440237"/>
          </a:xfrm>
          <a:noFill/>
          <a:ln/>
        </p:spPr>
        <p:txBody>
          <a:bodyPr/>
          <a:lstStyle/>
          <a:p>
            <a:pPr eaLnBrk="1" hangingPunct="1"/>
            <a:endParaRPr lang="nl-BE"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4CAE11-DCE1-4D12-9EF9-65B3D9F69BCB}" type="slidenum">
              <a:rPr lang="en-US"/>
              <a:pPr/>
              <a:t>18</a:t>
            </a:fld>
            <a:endParaRPr lang="en-US"/>
          </a:p>
        </p:txBody>
      </p:sp>
      <p:sp>
        <p:nvSpPr>
          <p:cNvPr id="153602" name="Rectangle 2"/>
          <p:cNvSpPr>
            <a:spLocks noGrp="1" noRot="1" noChangeAspect="1" noChangeArrowheads="1" noTextEdit="1"/>
          </p:cNvSpPr>
          <p:nvPr>
            <p:ph type="sldImg"/>
          </p:nvPr>
        </p:nvSpPr>
        <p:spPr bwMode="auto">
          <a:xfrm>
            <a:off x="911225" y="744538"/>
            <a:ext cx="4959350" cy="3719512"/>
          </a:xfrm>
          <a:prstGeom prst="rect">
            <a:avLst/>
          </a:prstGeom>
          <a:solidFill>
            <a:srgbClr val="FFFFFF"/>
          </a:solidFill>
          <a:ln>
            <a:solidFill>
              <a:srgbClr val="000000"/>
            </a:solidFill>
            <a:miter lim="800000"/>
            <a:headEnd/>
            <a:tailEnd/>
          </a:ln>
        </p:spPr>
      </p:sp>
      <p:sp>
        <p:nvSpPr>
          <p:cNvPr id="153603" name="Rectangle 3"/>
          <p:cNvSpPr>
            <a:spLocks noGrp="1" noChangeArrowheads="1"/>
          </p:cNvSpPr>
          <p:nvPr>
            <p:ph type="body" idx="1"/>
          </p:nvPr>
        </p:nvSpPr>
        <p:spPr bwMode="auto">
          <a:xfrm>
            <a:off x="904240" y="4711383"/>
            <a:ext cx="4973320" cy="4463415"/>
          </a:xfrm>
          <a:prstGeom prst="rect">
            <a:avLst/>
          </a:prstGeom>
          <a:solidFill>
            <a:srgbClr val="FFFFFF"/>
          </a:solidFill>
          <a:ln>
            <a:solidFill>
              <a:srgbClr val="000000"/>
            </a:solidFill>
            <a:miter lim="800000"/>
            <a:headEnd/>
            <a:tailEnd/>
          </a:ln>
        </p:spPr>
        <p:txBody>
          <a:bodyPr/>
          <a:lstStyle/>
          <a:p>
            <a:pPr>
              <a:buFontTx/>
              <a:buChar char="•"/>
            </a:pPr>
            <a:r>
              <a:rPr lang="en-US"/>
              <a:t>In echo application, how does server know when client is done considering it doesn’t know echo string length?</a:t>
            </a:r>
          </a:p>
          <a:p>
            <a:pPr>
              <a:buFontTx/>
              <a:buChar char="•"/>
            </a:pPr>
            <a:r>
              <a:rPr lang="en-US"/>
              <a:t>Role of closer can (and is in HTTP) be reversed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BE" dirty="0"/>
          </a:p>
        </p:txBody>
      </p:sp>
      <p:sp>
        <p:nvSpPr>
          <p:cNvPr id="4" name="Tijdelijke aanduiding voor dianummer 3"/>
          <p:cNvSpPr>
            <a:spLocks noGrp="1"/>
          </p:cNvSpPr>
          <p:nvPr>
            <p:ph type="sldNum" sz="quarter" idx="10"/>
          </p:nvPr>
        </p:nvSpPr>
        <p:spPr/>
        <p:txBody>
          <a:bodyPr/>
          <a:lstStyle/>
          <a:p>
            <a:pPr>
              <a:defRPr/>
            </a:pPr>
            <a:fld id="{8AD14D3C-8728-4772-8853-FF87B58D5D4D}" type="slidenum">
              <a:rPr lang="nl-NL" smtClean="0"/>
              <a:pPr>
                <a:defRPr/>
              </a:pPr>
              <a:t>24</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85000" lnSpcReduction="20000"/>
          </a:bodyPr>
          <a:lstStyle/>
          <a:p>
            <a:r>
              <a:rPr lang="en-US" dirty="0" smtClean="0"/>
              <a:t>Ref: http://www.webopedia.com/</a:t>
            </a:r>
          </a:p>
          <a:p>
            <a:endParaRPr lang="en-US" dirty="0" smtClean="0"/>
          </a:p>
          <a:p>
            <a:r>
              <a:rPr lang="en-US" b="1" dirty="0" smtClean="0"/>
              <a:t>Ethernet </a:t>
            </a:r>
          </a:p>
          <a:p>
            <a:r>
              <a:rPr lang="en-US" b="1" dirty="0" smtClean="0"/>
              <a:t>Last modified: Monday, November 13, 2006 </a:t>
            </a:r>
            <a:r>
              <a:rPr lang="en-US" dirty="0" smtClean="0"/>
              <a:t> </a:t>
            </a:r>
          </a:p>
          <a:p>
            <a:r>
              <a:rPr lang="en-US" dirty="0" smtClean="0"/>
              <a:t>A </a:t>
            </a:r>
            <a:r>
              <a:rPr lang="en-US" dirty="0" smtClean="0">
                <a:hlinkClick r:id="rId3" action="ppaction://hlinkfile"/>
              </a:rPr>
              <a:t>local-area network (LAN)</a:t>
            </a:r>
            <a:r>
              <a:rPr lang="en-US" dirty="0" smtClean="0"/>
              <a:t> architecture developed by </a:t>
            </a:r>
            <a:r>
              <a:rPr lang="en-US" dirty="0" smtClean="0">
                <a:hlinkClick r:id="rId4" action="ppaction://hlinkfile"/>
              </a:rPr>
              <a:t>Xerox Corporation</a:t>
            </a:r>
            <a:r>
              <a:rPr lang="en-US" dirty="0" smtClean="0"/>
              <a:t> in cooperation with </a:t>
            </a:r>
            <a:r>
              <a:rPr lang="en-US" dirty="0" smtClean="0">
                <a:hlinkClick r:id="rId5" action="ppaction://hlinkfile"/>
              </a:rPr>
              <a:t>DEC</a:t>
            </a:r>
            <a:r>
              <a:rPr lang="en-US" dirty="0" smtClean="0"/>
              <a:t> and </a:t>
            </a:r>
            <a:r>
              <a:rPr lang="en-US" dirty="0" smtClean="0">
                <a:hlinkClick r:id="rId6" action="ppaction://hlinkfile"/>
              </a:rPr>
              <a:t>Intel</a:t>
            </a:r>
            <a:r>
              <a:rPr lang="en-US" dirty="0" smtClean="0"/>
              <a:t> in 1976. Ethernet uses a </a:t>
            </a:r>
            <a:r>
              <a:rPr lang="en-US" dirty="0" smtClean="0">
                <a:hlinkClick r:id="rId7" action="ppaction://hlinkfile"/>
              </a:rPr>
              <a:t>bus or star topology</a:t>
            </a:r>
            <a:r>
              <a:rPr lang="en-US" dirty="0" smtClean="0"/>
              <a:t> and </a:t>
            </a:r>
            <a:r>
              <a:rPr lang="en-US" dirty="0" smtClean="0">
                <a:hlinkClick r:id="rId8" action="ppaction://hlinkfile"/>
              </a:rPr>
              <a:t>supports</a:t>
            </a:r>
            <a:r>
              <a:rPr lang="en-US" dirty="0" smtClean="0"/>
              <a:t> </a:t>
            </a:r>
            <a:r>
              <a:rPr lang="en-US" dirty="0" smtClean="0">
                <a:hlinkClick r:id="rId9" action="ppaction://hlinkfile"/>
              </a:rPr>
              <a:t>data transfer rates</a:t>
            </a:r>
            <a:r>
              <a:rPr lang="en-US" dirty="0" smtClean="0"/>
              <a:t> of 10 </a:t>
            </a:r>
            <a:r>
              <a:rPr lang="en-US" dirty="0" smtClean="0">
                <a:hlinkClick r:id="rId10" action="ppaction://hlinkfile"/>
              </a:rPr>
              <a:t>Mbps</a:t>
            </a:r>
            <a:r>
              <a:rPr lang="en-US" dirty="0" smtClean="0"/>
              <a:t>. The Ethernet specification served as the basis for the </a:t>
            </a:r>
            <a:r>
              <a:rPr lang="en-US" dirty="0" smtClean="0">
                <a:hlinkClick r:id="rId11" action="ppaction://hlinkfile"/>
              </a:rPr>
              <a:t>IEEE 802.3</a:t>
            </a:r>
            <a:r>
              <a:rPr lang="en-US" dirty="0" smtClean="0"/>
              <a:t> </a:t>
            </a:r>
            <a:r>
              <a:rPr lang="en-US" dirty="0" smtClean="0">
                <a:hlinkClick r:id="rId12" action="ppaction://hlinkfile"/>
              </a:rPr>
              <a:t>standard</a:t>
            </a:r>
            <a:r>
              <a:rPr lang="en-US" dirty="0" smtClean="0"/>
              <a:t>, which specifies the </a:t>
            </a:r>
            <a:r>
              <a:rPr lang="en-US" dirty="0" smtClean="0">
                <a:hlinkClick r:id="rId13" action="ppaction://hlinkfile"/>
              </a:rPr>
              <a:t>physical</a:t>
            </a:r>
            <a:r>
              <a:rPr lang="en-US" dirty="0" smtClean="0"/>
              <a:t> and lower </a:t>
            </a:r>
            <a:r>
              <a:rPr lang="en-US" dirty="0" smtClean="0">
                <a:hlinkClick r:id="rId14" action="ppaction://hlinkfile"/>
              </a:rPr>
              <a:t>software</a:t>
            </a:r>
            <a:r>
              <a:rPr lang="en-US" dirty="0" smtClean="0"/>
              <a:t> layers. Ethernet uses the </a:t>
            </a:r>
            <a:r>
              <a:rPr lang="en-US" dirty="0" smtClean="0">
                <a:hlinkClick r:id="rId15" action="ppaction://hlinkfile"/>
              </a:rPr>
              <a:t>CSMA/CD</a:t>
            </a:r>
            <a:r>
              <a:rPr lang="en-US" dirty="0" smtClean="0"/>
              <a:t> access method to handle simultaneous demands. It is one of the most widely implemented LAN standards. A newer version of Ethernet, called </a:t>
            </a:r>
            <a:r>
              <a:rPr lang="en-US" i="1" dirty="0" smtClean="0">
                <a:hlinkClick r:id="rId16" action="ppaction://hlinkfile"/>
              </a:rPr>
              <a:t>100Base-T</a:t>
            </a:r>
            <a:r>
              <a:rPr lang="en-US" dirty="0" smtClean="0"/>
              <a:t> (or </a:t>
            </a:r>
            <a:r>
              <a:rPr lang="en-US" i="1" dirty="0" smtClean="0"/>
              <a:t>Fast Ethernet),</a:t>
            </a:r>
            <a:r>
              <a:rPr lang="en-US" dirty="0" smtClean="0"/>
              <a:t> supports data transfer rates of 100 Mbps. And the newest version, </a:t>
            </a:r>
            <a:r>
              <a:rPr lang="en-US" i="1" dirty="0" smtClean="0">
                <a:hlinkClick r:id="rId17" action="ppaction://hlinkfile"/>
              </a:rPr>
              <a:t>Gigabit Ethernet</a:t>
            </a:r>
            <a:r>
              <a:rPr lang="en-US" dirty="0" smtClean="0"/>
              <a:t> supports data rates of 1 </a:t>
            </a:r>
            <a:r>
              <a:rPr lang="en-US" dirty="0" smtClean="0">
                <a:hlinkClick r:id="rId18" action="ppaction://hlinkfile"/>
              </a:rPr>
              <a:t>gigabit</a:t>
            </a:r>
            <a:r>
              <a:rPr lang="en-US" dirty="0" smtClean="0"/>
              <a:t> (1,000 megabits) per second. </a:t>
            </a:r>
          </a:p>
          <a:p>
            <a:r>
              <a:rPr lang="en-US" dirty="0" smtClean="0"/>
              <a:t>Also see the </a:t>
            </a:r>
            <a:r>
              <a:rPr lang="en-US" dirty="0" smtClean="0">
                <a:hlinkClick r:id="rId19" action="ppaction://hlinkfile"/>
              </a:rPr>
              <a:t>Ethernet Designations</a:t>
            </a:r>
            <a:r>
              <a:rPr lang="en-US" dirty="0" smtClean="0"/>
              <a:t> chart in the </a:t>
            </a:r>
            <a:r>
              <a:rPr lang="en-US" dirty="0" smtClean="0">
                <a:hlinkClick r:id="rId20" action="ppaction://hlinkfile"/>
              </a:rPr>
              <a:t>Quick Reference section of </a:t>
            </a:r>
            <a:r>
              <a:rPr lang="en-US" dirty="0" err="1" smtClean="0">
                <a:hlinkClick r:id="rId20" action="ppaction://hlinkfile"/>
              </a:rPr>
              <a:t>Webopedia</a:t>
            </a:r>
            <a:r>
              <a:rPr lang="en-US" dirty="0" smtClean="0">
                <a:hlinkClick r:id="rId20" action="ppaction://hlinkfile"/>
              </a:rPr>
              <a:t>. </a:t>
            </a:r>
            <a:endParaRPr lang="en-US" dirty="0" smtClean="0"/>
          </a:p>
          <a:p>
            <a:endParaRPr lang="en-US" dirty="0" smtClean="0"/>
          </a:p>
          <a:p>
            <a:r>
              <a:rPr lang="en-US" b="1" dirty="0" smtClean="0"/>
              <a:t>Internet </a:t>
            </a:r>
          </a:p>
          <a:p>
            <a:r>
              <a:rPr lang="en-US" b="1" dirty="0" smtClean="0"/>
              <a:t>Last modified: Tuesday, August 06, 2002 </a:t>
            </a:r>
            <a:r>
              <a:rPr lang="en-US" dirty="0" smtClean="0"/>
              <a:t> </a:t>
            </a:r>
          </a:p>
          <a:p>
            <a:r>
              <a:rPr lang="en-US" dirty="0" smtClean="0"/>
              <a:t>A global </a:t>
            </a:r>
            <a:r>
              <a:rPr lang="en-US" dirty="0" smtClean="0">
                <a:hlinkClick r:id="rId21" action="ppaction://hlinkfile"/>
              </a:rPr>
              <a:t>network</a:t>
            </a:r>
            <a:r>
              <a:rPr lang="en-US" dirty="0" smtClean="0"/>
              <a:t> connecting millions of </a:t>
            </a:r>
            <a:r>
              <a:rPr lang="en-US" dirty="0" smtClean="0">
                <a:hlinkClick r:id="rId22" action="ppaction://hlinkfile"/>
              </a:rPr>
              <a:t>computers</a:t>
            </a:r>
            <a:r>
              <a:rPr lang="en-US" dirty="0" smtClean="0"/>
              <a:t>. More than 100 countries are linked into exchanges of </a:t>
            </a:r>
            <a:r>
              <a:rPr lang="en-US" dirty="0" smtClean="0">
                <a:hlinkClick r:id="rId23" action="ppaction://hlinkfile"/>
              </a:rPr>
              <a:t>data</a:t>
            </a:r>
            <a:r>
              <a:rPr lang="en-US" dirty="0" smtClean="0"/>
              <a:t>, news and opinions. Unlike </a:t>
            </a:r>
            <a:r>
              <a:rPr lang="en-US" dirty="0" smtClean="0">
                <a:hlinkClick r:id="rId24" action="ppaction://hlinkfile"/>
              </a:rPr>
              <a:t>online services</a:t>
            </a:r>
            <a:r>
              <a:rPr lang="en-US" dirty="0" smtClean="0"/>
              <a:t>, which are centrally controlled, the Internet is decentralized by design. Each Internet computer, called a </a:t>
            </a:r>
            <a:r>
              <a:rPr lang="en-US" i="1" dirty="0" smtClean="0">
                <a:hlinkClick r:id="rId25" action="ppaction://hlinkfile"/>
              </a:rPr>
              <a:t>host</a:t>
            </a:r>
            <a:r>
              <a:rPr lang="en-US" dirty="0" smtClean="0"/>
              <a:t>, is independent. Its operators can choose which Internet services to use and which </a:t>
            </a:r>
            <a:r>
              <a:rPr lang="en-US" dirty="0" smtClean="0">
                <a:hlinkClick r:id="rId26" action="ppaction://hlinkfile"/>
              </a:rPr>
              <a:t>local</a:t>
            </a:r>
            <a:r>
              <a:rPr lang="en-US" dirty="0" smtClean="0"/>
              <a:t> services to make available to the global Internet community. Remarkably, this anarchy by design works exceedingly well. </a:t>
            </a:r>
          </a:p>
          <a:p>
            <a:r>
              <a:rPr lang="en-US" dirty="0" smtClean="0"/>
              <a:t>There are a variety of ways to </a:t>
            </a:r>
            <a:r>
              <a:rPr lang="en-US" dirty="0" smtClean="0">
                <a:hlinkClick r:id="rId27" action="ppaction://hlinkfile"/>
              </a:rPr>
              <a:t>access</a:t>
            </a:r>
            <a:r>
              <a:rPr lang="en-US" dirty="0" smtClean="0"/>
              <a:t> the Internet. Most online services, such as </a:t>
            </a:r>
            <a:r>
              <a:rPr lang="en-US" dirty="0" smtClean="0">
                <a:hlinkClick r:id="rId28" action="ppaction://hlinkfile"/>
              </a:rPr>
              <a:t>America Online</a:t>
            </a:r>
            <a:r>
              <a:rPr lang="en-US" dirty="0" smtClean="0"/>
              <a:t>, offer access to some Internet services. It is also possible to gain access through a commercial </a:t>
            </a:r>
            <a:r>
              <a:rPr lang="en-US" dirty="0" smtClean="0">
                <a:hlinkClick r:id="rId29" action="ppaction://hlinkfile"/>
              </a:rPr>
              <a:t>Internet Service Provider (ISP)</a:t>
            </a:r>
            <a:r>
              <a:rPr lang="en-US" dirty="0" smtClean="0"/>
              <a:t>. </a:t>
            </a:r>
          </a:p>
          <a:p>
            <a:r>
              <a:rPr lang="en-US" i="1" dirty="0" smtClean="0"/>
              <a:t>The Internet</a:t>
            </a:r>
            <a:r>
              <a:rPr lang="en-US" dirty="0" smtClean="0"/>
              <a:t> is </a:t>
            </a:r>
            <a:r>
              <a:rPr lang="en-US" b="1" dirty="0" smtClean="0"/>
              <a:t>not</a:t>
            </a:r>
            <a:r>
              <a:rPr lang="en-US" dirty="0" smtClean="0"/>
              <a:t> synonymous with </a:t>
            </a:r>
            <a:r>
              <a:rPr lang="en-US" i="1" dirty="0" smtClean="0">
                <a:hlinkClick r:id="rId30" action="ppaction://hlinkfile"/>
              </a:rPr>
              <a:t>World Wide Web</a:t>
            </a:r>
            <a:r>
              <a:rPr lang="en-US" dirty="0" smtClean="0"/>
              <a:t>. </a:t>
            </a:r>
          </a:p>
          <a:p>
            <a:r>
              <a:rPr lang="en-US" dirty="0" smtClean="0"/>
              <a:t>Also see </a:t>
            </a:r>
            <a:r>
              <a:rPr lang="en-US" dirty="0" smtClean="0">
                <a:hlinkClick r:id="rId31"/>
              </a:rPr>
              <a:t>The Difference Between the Internet and the World Wide Web</a:t>
            </a:r>
            <a:r>
              <a:rPr lang="en-US" dirty="0" smtClean="0"/>
              <a:t> in the </a:t>
            </a:r>
            <a:r>
              <a:rPr lang="en-US" dirty="0" smtClean="0">
                <a:hlinkClick r:id="rId32"/>
              </a:rPr>
              <a:t>Did You Know . . . ?</a:t>
            </a:r>
            <a:r>
              <a:rPr lang="en-US" dirty="0" smtClean="0"/>
              <a:t> section of </a:t>
            </a:r>
            <a:r>
              <a:rPr lang="en-US" dirty="0" err="1" smtClean="0"/>
              <a:t>Webopedia</a:t>
            </a:r>
            <a:r>
              <a:rPr lang="en-US" dirty="0" smtClean="0"/>
              <a:t>. </a:t>
            </a:r>
          </a:p>
          <a:p>
            <a:endParaRPr lang="nl-BE" dirty="0" smtClean="0"/>
          </a:p>
          <a:p>
            <a:r>
              <a:rPr lang="en-US" b="1" dirty="0" smtClean="0">
                <a:solidFill>
                  <a:srgbClr val="C00000"/>
                </a:solidFill>
              </a:rPr>
              <a:t>The Difference Between the Internet</a:t>
            </a:r>
            <a:r>
              <a:rPr lang="en-US" b="1" baseline="0" dirty="0" smtClean="0">
                <a:solidFill>
                  <a:srgbClr val="C00000"/>
                </a:solidFill>
              </a:rPr>
              <a:t> </a:t>
            </a:r>
            <a:r>
              <a:rPr lang="en-US" b="1" dirty="0" smtClean="0">
                <a:solidFill>
                  <a:srgbClr val="C00000"/>
                </a:solidFill>
              </a:rPr>
              <a:t>and the World Wide Web</a:t>
            </a:r>
            <a:r>
              <a:rPr lang="en-US" dirty="0" smtClean="0"/>
              <a:t/>
            </a:r>
            <a:br>
              <a:rPr lang="en-US" dirty="0" smtClean="0"/>
            </a:br>
            <a:r>
              <a:rPr lang="en-US" i="1" dirty="0" smtClean="0"/>
              <a:t>February 29, 2008</a:t>
            </a:r>
            <a:endParaRPr lang="en-US" dirty="0" smtClean="0"/>
          </a:p>
          <a:p>
            <a:r>
              <a:rPr lang="en-US" dirty="0" smtClean="0"/>
              <a:t>Many people use the terms </a:t>
            </a:r>
            <a:r>
              <a:rPr lang="en-US" i="1" dirty="0" smtClean="0"/>
              <a:t>Internet</a:t>
            </a:r>
            <a:r>
              <a:rPr lang="en-US" dirty="0" smtClean="0"/>
              <a:t> and </a:t>
            </a:r>
            <a:r>
              <a:rPr lang="en-US" i="1" dirty="0" smtClean="0"/>
              <a:t>World Wide Web</a:t>
            </a:r>
            <a:r>
              <a:rPr lang="en-US" dirty="0" smtClean="0"/>
              <a:t> (aka. </a:t>
            </a:r>
            <a:r>
              <a:rPr lang="en-US" i="1" dirty="0" smtClean="0"/>
              <a:t>the Web</a:t>
            </a:r>
            <a:r>
              <a:rPr lang="en-US" dirty="0" smtClean="0"/>
              <a:t>) interchangeably, but in fact the two terms are not synonymous. The Internet and the Web are two separate but related things. The </a:t>
            </a:r>
            <a:r>
              <a:rPr lang="en-US" i="1" dirty="0" smtClean="0">
                <a:hlinkClick r:id="rId33"/>
              </a:rPr>
              <a:t>Internet</a:t>
            </a:r>
            <a:r>
              <a:rPr lang="en-US" dirty="0" smtClean="0"/>
              <a:t> is a massive </a:t>
            </a:r>
            <a:r>
              <a:rPr lang="en-US" dirty="0" smtClean="0">
                <a:hlinkClick r:id="rId34"/>
              </a:rPr>
              <a:t>network</a:t>
            </a:r>
            <a:r>
              <a:rPr lang="en-US" dirty="0" smtClean="0"/>
              <a:t> of networks, a networking infrastructure. It connects millions of computers together globally, forming a network in which any computer can communicate with any other computer as long as they are both connected to the Internet. Information that travels over the Internet does so via a variety of languages known as </a:t>
            </a:r>
            <a:r>
              <a:rPr lang="en-US" dirty="0" smtClean="0">
                <a:hlinkClick r:id="rId35"/>
              </a:rPr>
              <a:t>protocols</a:t>
            </a:r>
            <a:r>
              <a:rPr lang="en-US" dirty="0" smtClean="0"/>
              <a:t>. </a:t>
            </a:r>
          </a:p>
          <a:p>
            <a:r>
              <a:rPr lang="en-US" dirty="0" smtClean="0"/>
              <a:t>The </a:t>
            </a:r>
            <a:r>
              <a:rPr lang="en-US" i="1" dirty="0" smtClean="0">
                <a:hlinkClick r:id="rId36"/>
              </a:rPr>
              <a:t>World Wide Web</a:t>
            </a:r>
            <a:r>
              <a:rPr lang="en-US" dirty="0" smtClean="0"/>
              <a:t>, or simply </a:t>
            </a:r>
            <a:r>
              <a:rPr lang="en-US" i="1" dirty="0" smtClean="0"/>
              <a:t>Web</a:t>
            </a:r>
            <a:r>
              <a:rPr lang="en-US" dirty="0" smtClean="0"/>
              <a:t>, is a way of accessing information over the medium of the Internet. It is an information-sharing model that is built on top of the Internet. The Web uses the HTTP protocol, only one of the languages spoken over the Internet, to transmit data. Web services, which use HTTP to allow applications to communicate in order to exchange business logic, use the </a:t>
            </a:r>
            <a:r>
              <a:rPr lang="en-US" dirty="0" err="1" smtClean="0"/>
              <a:t>the</a:t>
            </a:r>
            <a:r>
              <a:rPr lang="en-US" dirty="0" smtClean="0"/>
              <a:t> Web to share information. The Web also utilizes </a:t>
            </a:r>
            <a:r>
              <a:rPr lang="en-US" dirty="0" smtClean="0">
                <a:hlinkClick r:id="rId37"/>
              </a:rPr>
              <a:t>browsers</a:t>
            </a:r>
            <a:r>
              <a:rPr lang="en-US" dirty="0" smtClean="0"/>
              <a:t>, such as </a:t>
            </a:r>
            <a:r>
              <a:rPr lang="en-US" dirty="0" smtClean="0">
                <a:hlinkClick r:id="rId38"/>
              </a:rPr>
              <a:t>Internet Explorer</a:t>
            </a:r>
            <a:r>
              <a:rPr lang="en-US" dirty="0" smtClean="0"/>
              <a:t> or </a:t>
            </a:r>
            <a:r>
              <a:rPr lang="en-US" dirty="0" smtClean="0">
                <a:hlinkClick r:id="rId39"/>
              </a:rPr>
              <a:t>Firefox</a:t>
            </a:r>
            <a:r>
              <a:rPr lang="en-US" dirty="0" smtClean="0"/>
              <a:t>, to access Web documents called </a:t>
            </a:r>
            <a:r>
              <a:rPr lang="en-US" dirty="0" smtClean="0">
                <a:hlinkClick r:id="rId40"/>
              </a:rPr>
              <a:t>Web pages</a:t>
            </a:r>
            <a:r>
              <a:rPr lang="en-US" dirty="0" smtClean="0"/>
              <a:t> that are linked to each other via </a:t>
            </a:r>
            <a:r>
              <a:rPr lang="en-US" dirty="0" smtClean="0">
                <a:hlinkClick r:id="rId41"/>
              </a:rPr>
              <a:t>hyperlinks</a:t>
            </a:r>
            <a:r>
              <a:rPr lang="en-US" dirty="0" smtClean="0"/>
              <a:t>. Web documents also contain graphics, sounds, text and video. </a:t>
            </a:r>
          </a:p>
          <a:p>
            <a:r>
              <a:rPr lang="en-US" dirty="0" smtClean="0"/>
              <a:t>The Web is just one of the ways that information can be disseminated over the Internet. The Internet, not the Web, is also used for </a:t>
            </a:r>
            <a:r>
              <a:rPr lang="en-US" dirty="0" smtClean="0">
                <a:hlinkClick r:id="rId42"/>
              </a:rPr>
              <a:t>e-mail</a:t>
            </a:r>
            <a:r>
              <a:rPr lang="en-US" dirty="0" smtClean="0"/>
              <a:t>, which relies on </a:t>
            </a:r>
            <a:r>
              <a:rPr lang="en-US" dirty="0" smtClean="0">
                <a:hlinkClick r:id="rId43"/>
              </a:rPr>
              <a:t>SMTP</a:t>
            </a:r>
            <a:r>
              <a:rPr lang="en-US" dirty="0" smtClean="0"/>
              <a:t>, </a:t>
            </a:r>
            <a:r>
              <a:rPr lang="en-US" dirty="0" smtClean="0">
                <a:hlinkClick r:id="rId44"/>
              </a:rPr>
              <a:t>Usenet</a:t>
            </a:r>
            <a:r>
              <a:rPr lang="en-US" dirty="0" smtClean="0"/>
              <a:t> news groups, </a:t>
            </a:r>
            <a:r>
              <a:rPr lang="en-US" dirty="0" smtClean="0">
                <a:hlinkClick r:id="rId45"/>
              </a:rPr>
              <a:t>instant messaging</a:t>
            </a:r>
            <a:r>
              <a:rPr lang="en-US" dirty="0" smtClean="0"/>
              <a:t> and </a:t>
            </a:r>
            <a:r>
              <a:rPr lang="en-US" dirty="0" smtClean="0">
                <a:hlinkClick r:id="rId46"/>
              </a:rPr>
              <a:t>FTP</a:t>
            </a:r>
            <a:r>
              <a:rPr lang="en-US" dirty="0" smtClean="0"/>
              <a:t>. So the Web is just a portion of the Internet, albeit a large portion, but the two terms are not synonymous and should not be confused.  </a:t>
            </a:r>
          </a:p>
          <a:p>
            <a:endParaRPr lang="nl-BE" dirty="0"/>
          </a:p>
        </p:txBody>
      </p:sp>
      <p:sp>
        <p:nvSpPr>
          <p:cNvPr id="4" name="Tijdelijke aanduiding voor dianummer 3"/>
          <p:cNvSpPr>
            <a:spLocks noGrp="1"/>
          </p:cNvSpPr>
          <p:nvPr>
            <p:ph type="sldNum" sz="quarter" idx="10"/>
          </p:nvPr>
        </p:nvSpPr>
        <p:spPr/>
        <p:txBody>
          <a:bodyPr/>
          <a:lstStyle/>
          <a:p>
            <a:pPr>
              <a:defRPr/>
            </a:pPr>
            <a:fld id="{8AD14D3C-8728-4772-8853-FF87B58D5D4D}" type="slidenum">
              <a:rPr lang="nl-NL" smtClean="0"/>
              <a:pPr>
                <a:defRPr/>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dirty="0" err="1" smtClean="0"/>
              <a:t>Tld</a:t>
            </a:r>
            <a:r>
              <a:rPr lang="nl-BE" dirty="0" smtClean="0"/>
              <a:t> = top level domain</a:t>
            </a:r>
          </a:p>
          <a:p>
            <a:endParaRPr lang="nl-BE" dirty="0"/>
          </a:p>
        </p:txBody>
      </p:sp>
      <p:sp>
        <p:nvSpPr>
          <p:cNvPr id="4" name="Tijdelijke aanduiding voor dianummer 3"/>
          <p:cNvSpPr>
            <a:spLocks noGrp="1"/>
          </p:cNvSpPr>
          <p:nvPr>
            <p:ph type="sldNum" sz="quarter" idx="10"/>
          </p:nvPr>
        </p:nvSpPr>
        <p:spPr/>
        <p:txBody>
          <a:bodyPr/>
          <a:lstStyle/>
          <a:p>
            <a:pPr>
              <a:defRPr/>
            </a:pPr>
            <a:fld id="{8AD14D3C-8728-4772-8853-FF87B58D5D4D}" type="slidenum">
              <a:rPr lang="nl-NL" smtClean="0"/>
              <a:pPr>
                <a:defRPr/>
              </a:pPr>
              <a:t>4</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BE" dirty="0" err="1" smtClean="0"/>
              <a:t>Tld</a:t>
            </a:r>
            <a:r>
              <a:rPr lang="nl-BE" dirty="0" smtClean="0"/>
              <a:t> = top level domain</a:t>
            </a:r>
          </a:p>
          <a:p>
            <a:endParaRPr lang="nl-BE" dirty="0"/>
          </a:p>
        </p:txBody>
      </p:sp>
      <p:sp>
        <p:nvSpPr>
          <p:cNvPr id="4" name="Tijdelijke aanduiding voor dianummer 3"/>
          <p:cNvSpPr>
            <a:spLocks noGrp="1"/>
          </p:cNvSpPr>
          <p:nvPr>
            <p:ph type="sldNum" sz="quarter" idx="10"/>
          </p:nvPr>
        </p:nvSpPr>
        <p:spPr/>
        <p:txBody>
          <a:bodyPr/>
          <a:lstStyle/>
          <a:p>
            <a:pPr>
              <a:defRPr/>
            </a:pPr>
            <a:fld id="{8AD14D3C-8728-4772-8853-FF87B58D5D4D}" type="slidenum">
              <a:rPr lang="nl-NL" smtClean="0"/>
              <a:pPr>
                <a:defRPr/>
              </a:pPr>
              <a:t>8</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418FBA-2C95-4550-A3CB-0B845A993792}" type="slidenum">
              <a:rPr lang="en-US"/>
              <a:pPr/>
              <a:t>9</a:t>
            </a:fld>
            <a:endParaRPr lang="en-US"/>
          </a:p>
        </p:txBody>
      </p:sp>
      <p:sp>
        <p:nvSpPr>
          <p:cNvPr id="108546" name="Rectangle 2"/>
          <p:cNvSpPr>
            <a:spLocks noGrp="1" noRot="1" noChangeAspect="1" noChangeArrowheads="1" noTextEdit="1"/>
          </p:cNvSpPr>
          <p:nvPr>
            <p:ph type="sldImg"/>
          </p:nvPr>
        </p:nvSpPr>
        <p:spPr bwMode="auto">
          <a:xfrm>
            <a:off x="911225" y="744538"/>
            <a:ext cx="4959350" cy="3719512"/>
          </a:xfrm>
          <a:prstGeom prst="rect">
            <a:avLst/>
          </a:prstGeom>
          <a:solidFill>
            <a:srgbClr val="FFFFFF"/>
          </a:solidFill>
          <a:ln>
            <a:solidFill>
              <a:srgbClr val="000000"/>
            </a:solidFill>
            <a:miter lim="800000"/>
            <a:headEnd/>
            <a:tailEnd/>
          </a:ln>
        </p:spPr>
      </p:sp>
      <p:sp>
        <p:nvSpPr>
          <p:cNvPr id="108547" name="Rectangle 3"/>
          <p:cNvSpPr>
            <a:spLocks noGrp="1" noChangeArrowheads="1"/>
          </p:cNvSpPr>
          <p:nvPr>
            <p:ph type="body" idx="1"/>
          </p:nvPr>
        </p:nvSpPr>
        <p:spPr bwMode="auto">
          <a:xfrm>
            <a:off x="904240" y="4711383"/>
            <a:ext cx="4973320" cy="4463415"/>
          </a:xfrm>
          <a:prstGeom prst="rect">
            <a:avLst/>
          </a:prstGeom>
          <a:solidFill>
            <a:srgbClr val="FFFFFF"/>
          </a:solidFill>
          <a:ln>
            <a:solidFill>
              <a:srgbClr val="000000"/>
            </a:solidFill>
            <a:miter lim="800000"/>
            <a:headEnd/>
            <a:tailEnd/>
          </a:ln>
        </p:spPr>
        <p:txBody>
          <a:bodyPr/>
          <a:lstStyle/>
          <a:p>
            <a:pPr>
              <a:buFontTx/>
              <a:buChar char="•"/>
            </a:pPr>
            <a:r>
              <a:rPr lang="en-US"/>
              <a:t>Ports are analogous to phone extensions from main switchboard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409814-8029-4DF3-96F7-4E092D65DEC5}" type="slidenum">
              <a:rPr lang="en-US"/>
              <a:pPr/>
              <a:t>10</a:t>
            </a:fld>
            <a:endParaRPr lang="en-US"/>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p:txBody>
          <a:bodyPr/>
          <a:lstStyle/>
          <a:p>
            <a:pPr>
              <a:buFontTx/>
              <a:buChar char="•"/>
            </a:pPr>
            <a:r>
              <a:rPr lang="en-US"/>
              <a:t>TCP does not examine or modify the bytes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BE" dirty="0"/>
          </a:p>
        </p:txBody>
      </p:sp>
      <p:sp>
        <p:nvSpPr>
          <p:cNvPr id="4" name="Tijdelijke aanduiding voor dianummer 3"/>
          <p:cNvSpPr>
            <a:spLocks noGrp="1"/>
          </p:cNvSpPr>
          <p:nvPr>
            <p:ph type="sldNum" sz="quarter" idx="10"/>
          </p:nvPr>
        </p:nvSpPr>
        <p:spPr/>
        <p:txBody>
          <a:bodyPr/>
          <a:lstStyle/>
          <a:p>
            <a:pPr>
              <a:defRPr/>
            </a:pPr>
            <a:fld id="{8AD14D3C-8728-4772-8853-FF87B58D5D4D}" type="slidenum">
              <a:rPr lang="nl-NL" smtClean="0"/>
              <a:pPr>
                <a:defRPr/>
              </a:pPr>
              <a:t>15</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1CBF55-F9E9-4BC5-940D-27FB80FB2A1A}" type="slidenum">
              <a:rPr lang="en-US"/>
              <a:pPr/>
              <a:t>16</a:t>
            </a:fld>
            <a:endParaRPr lang="en-US"/>
          </a:p>
        </p:txBody>
      </p:sp>
      <p:sp>
        <p:nvSpPr>
          <p:cNvPr id="144386" name="Rectangle 2"/>
          <p:cNvSpPr>
            <a:spLocks noGrp="1" noRot="1" noChangeAspect="1" noChangeArrowheads="1" noTextEdit="1"/>
          </p:cNvSpPr>
          <p:nvPr>
            <p:ph type="sldImg"/>
          </p:nvPr>
        </p:nvSpPr>
        <p:spPr bwMode="auto">
          <a:xfrm>
            <a:off x="911225" y="744538"/>
            <a:ext cx="4959350" cy="3719512"/>
          </a:xfrm>
          <a:prstGeom prst="rect">
            <a:avLst/>
          </a:prstGeom>
          <a:solidFill>
            <a:srgbClr val="FFFFFF"/>
          </a:solidFill>
          <a:ln>
            <a:solidFill>
              <a:srgbClr val="000000"/>
            </a:solidFill>
            <a:miter lim="800000"/>
            <a:headEnd/>
            <a:tailEnd/>
          </a:ln>
        </p:spPr>
      </p:sp>
      <p:sp>
        <p:nvSpPr>
          <p:cNvPr id="144387" name="Rectangle 3"/>
          <p:cNvSpPr>
            <a:spLocks noGrp="1" noChangeArrowheads="1"/>
          </p:cNvSpPr>
          <p:nvPr>
            <p:ph type="body" idx="1"/>
          </p:nvPr>
        </p:nvSpPr>
        <p:spPr bwMode="auto">
          <a:xfrm>
            <a:off x="904240" y="4711383"/>
            <a:ext cx="4973320" cy="4463415"/>
          </a:xfrm>
          <a:prstGeom prst="rect">
            <a:avLst/>
          </a:prstGeom>
          <a:solidFill>
            <a:srgbClr val="FFFFFF"/>
          </a:solidFill>
          <a:ln>
            <a:solidFill>
              <a:srgbClr val="000000"/>
            </a:solidFill>
            <a:miter lim="800000"/>
            <a:headEnd/>
            <a:tailEnd/>
          </a:ln>
        </p:spPr>
        <p:txBody>
          <a:bodyPr/>
          <a:lstStyle/>
          <a:p>
            <a:pPr>
              <a:buFontTx/>
              <a:buChar char="•"/>
            </a:pPr>
            <a:r>
              <a:rPr lang="en-US"/>
              <a:t>Students should follow along with source code in the book</a:t>
            </a:r>
          </a:p>
          <a:p>
            <a:pPr>
              <a:buFontTx/>
              <a:buChar char="•"/>
            </a:pPr>
            <a:r>
              <a:rPr lang="en-US"/>
              <a:t>Socket has OutputStream for writing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7EF3B-F910-4A19-806B-26F277821DB9}" type="slidenum">
              <a:rPr lang="en-US"/>
              <a:pPr/>
              <a:t>17</a:t>
            </a:fld>
            <a:endParaRPr lang="en-US"/>
          </a:p>
        </p:txBody>
      </p:sp>
      <p:sp>
        <p:nvSpPr>
          <p:cNvPr id="146434" name="Rectangle 2"/>
          <p:cNvSpPr>
            <a:spLocks noGrp="1" noRot="1" noChangeAspect="1" noChangeArrowheads="1" noTextEdit="1"/>
          </p:cNvSpPr>
          <p:nvPr>
            <p:ph type="sldImg"/>
          </p:nvPr>
        </p:nvSpPr>
        <p:spPr bwMode="auto">
          <a:xfrm>
            <a:off x="911225" y="744538"/>
            <a:ext cx="4959350" cy="3719512"/>
          </a:xfrm>
          <a:prstGeom prst="rect">
            <a:avLst/>
          </a:prstGeom>
          <a:solidFill>
            <a:srgbClr val="FFFFFF"/>
          </a:solidFill>
          <a:ln>
            <a:solidFill>
              <a:srgbClr val="000000"/>
            </a:solidFill>
            <a:miter lim="800000"/>
            <a:headEnd/>
            <a:tailEnd/>
          </a:ln>
        </p:spPr>
      </p:sp>
      <p:sp>
        <p:nvSpPr>
          <p:cNvPr id="146435" name="Rectangle 3"/>
          <p:cNvSpPr>
            <a:spLocks noGrp="1" noChangeArrowheads="1"/>
          </p:cNvSpPr>
          <p:nvPr>
            <p:ph type="body" idx="1"/>
          </p:nvPr>
        </p:nvSpPr>
        <p:spPr bwMode="auto">
          <a:xfrm>
            <a:off x="904240" y="4711383"/>
            <a:ext cx="4973320" cy="4463415"/>
          </a:xfrm>
          <a:prstGeom prst="rect">
            <a:avLst/>
          </a:prstGeom>
          <a:solidFill>
            <a:srgbClr val="FFFFFF"/>
          </a:solidFill>
          <a:ln>
            <a:solidFill>
              <a:srgbClr val="000000"/>
            </a:solidFill>
            <a:miter lim="800000"/>
            <a:headEnd/>
            <a:tailEnd/>
          </a:ln>
        </p:spPr>
        <p:txBody>
          <a:bodyPr/>
          <a:lstStyle/>
          <a:p>
            <a:pPr>
              <a:buFontTx/>
              <a:buChar char="•"/>
            </a:pPr>
            <a:r>
              <a:rPr lang="en-US"/>
              <a:t>Students should follow along with source code in the book</a:t>
            </a:r>
          </a:p>
          <a:p>
            <a:pPr>
              <a:buFontTx/>
              <a:buChar char="•"/>
            </a:pPr>
            <a:r>
              <a:rPr lang="en-US"/>
              <a:t>Socket has InputStream for reading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57C52EA-5396-47BB-8AC4-901561B284E1}" type="slidenum">
              <a:rPr lang="nl-NL"/>
              <a:pPr>
                <a:defRPr/>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7BD95F73-EB3D-43AE-8F44-E2EBFD254C76}"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515100" y="609600"/>
            <a:ext cx="1943100" cy="5486400"/>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685800" y="609600"/>
            <a:ext cx="5676900" cy="54864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AD1B748C-4B5C-41A2-A8C7-FCA94A2F1EB9}" type="slidenum">
              <a:rPr lang="nl-NL"/>
              <a:pPr>
                <a:defRPr/>
              </a:pPr>
              <a:t>‹nr.›</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smtClean="0"/>
              <a:t>Klik om de stijl te bewerken</a:t>
            </a:r>
            <a:endParaRPr lang="nl-BE"/>
          </a:p>
        </p:txBody>
      </p:sp>
      <p:sp>
        <p:nvSpPr>
          <p:cNvPr id="3" name="Tijdelijke aanduiding voor tabel 2"/>
          <p:cNvSpPr>
            <a:spLocks noGrp="1"/>
          </p:cNvSpPr>
          <p:nvPr>
            <p:ph type="tbl" idx="1"/>
          </p:nvPr>
        </p:nvSpPr>
        <p:spPr>
          <a:xfrm>
            <a:off x="685800" y="1981200"/>
            <a:ext cx="7772400" cy="4114800"/>
          </a:xfrm>
        </p:spPr>
        <p:txBody>
          <a:bodyPr/>
          <a:lstStyle/>
          <a:p>
            <a:pPr lvl="0"/>
            <a:endParaRPr lang="nl-BE"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B77C3EF5-536C-42C3-915D-4C9EEBC893D6}" type="slidenum">
              <a:rPr lang="nl-NL"/>
              <a:pPr>
                <a:defRPr/>
              </a:pPr>
              <a:t>‹nr.›</a:t>
            </a:fld>
            <a:endParaRPr lang="nl-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el en diagram of organigram">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772400" cy="1143000"/>
          </a:xfrm>
        </p:spPr>
        <p:txBody>
          <a:bodyPr/>
          <a:lstStyle/>
          <a:p>
            <a:r>
              <a:rPr lang="nl-NL" smtClean="0"/>
              <a:t>Klik om de stijl te bewerken</a:t>
            </a:r>
            <a:endParaRPr lang="nl-BE"/>
          </a:p>
        </p:txBody>
      </p:sp>
      <p:sp>
        <p:nvSpPr>
          <p:cNvPr id="3" name="Tijdelijke aanduiding voor SmartArt 2"/>
          <p:cNvSpPr>
            <a:spLocks noGrp="1"/>
          </p:cNvSpPr>
          <p:nvPr>
            <p:ph type="dgm" idx="1"/>
          </p:nvPr>
        </p:nvSpPr>
        <p:spPr>
          <a:xfrm>
            <a:off x="685800" y="1981200"/>
            <a:ext cx="7772400" cy="4114800"/>
          </a:xfrm>
        </p:spPr>
        <p:txBody>
          <a:bodyPr/>
          <a:lstStyle/>
          <a:p>
            <a:pPr lvl="0"/>
            <a:endParaRPr lang="nl-BE"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29F27298-4418-4D9D-91E5-4B056A28FE1D}"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BE" dirty="0"/>
          </a:p>
        </p:txBody>
      </p:sp>
      <p:sp>
        <p:nvSpPr>
          <p:cNvPr id="3" name="Tijdelijke aanduiding voor inhoud 2"/>
          <p:cNvSpPr>
            <a:spLocks noGrp="1"/>
          </p:cNvSpPr>
          <p:nvPr>
            <p:ph idx="1"/>
          </p:nvPr>
        </p:nvSpPr>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Rectangle 4"/>
          <p:cNvSpPr>
            <a:spLocks noGrp="1" noChangeArrowheads="1"/>
          </p:cNvSpPr>
          <p:nvPr>
            <p:ph type="dt" sz="half" idx="10"/>
          </p:nvPr>
        </p:nvSpPr>
        <p:spPr>
          <a:ln/>
        </p:spPr>
        <p:txBody>
          <a:bodyPr/>
          <a:lstStyle>
            <a:lvl1pPr>
              <a:defRPr/>
            </a:lvl1pPr>
          </a:lstStyle>
          <a:p>
            <a:pPr>
              <a:defRPr/>
            </a:pPr>
            <a:endParaRPr lang="nl-NL" dirty="0"/>
          </a:p>
        </p:txBody>
      </p:sp>
      <p:sp>
        <p:nvSpPr>
          <p:cNvPr id="5" name="Rectangle 5"/>
          <p:cNvSpPr>
            <a:spLocks noGrp="1" noChangeArrowheads="1"/>
          </p:cNvSpPr>
          <p:nvPr>
            <p:ph type="ftr" sz="quarter" idx="11"/>
          </p:nvPr>
        </p:nvSpPr>
        <p:spPr>
          <a:ln/>
        </p:spPr>
        <p:txBody>
          <a:bodyPr/>
          <a:lstStyle>
            <a:lvl1pPr>
              <a:defRPr/>
            </a:lvl1pPr>
          </a:lstStyle>
          <a:p>
            <a:pPr>
              <a:defRPr/>
            </a:pPr>
            <a:endParaRPr lang="nl-NL" dirty="0"/>
          </a:p>
        </p:txBody>
      </p:sp>
      <p:sp>
        <p:nvSpPr>
          <p:cNvPr id="6" name="Rectangle 6"/>
          <p:cNvSpPr>
            <a:spLocks noGrp="1" noChangeArrowheads="1"/>
          </p:cNvSpPr>
          <p:nvPr>
            <p:ph type="sldNum" sz="quarter" idx="12"/>
          </p:nvPr>
        </p:nvSpPr>
        <p:spPr>
          <a:ln/>
        </p:spPr>
        <p:txBody>
          <a:bodyPr/>
          <a:lstStyle>
            <a:lvl1pPr>
              <a:defRPr/>
            </a:lvl1pPr>
          </a:lstStyle>
          <a:p>
            <a:pPr>
              <a:defRPr/>
            </a:pPr>
            <a:fld id="{E38F6A0D-2151-426B-A936-83D4E6FADBDB}" type="slidenum">
              <a:rPr lang="nl-NL"/>
              <a:pPr>
                <a:defRPr/>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EF7C9AED-56A5-453C-A4C9-74ADDBBA6D66}" type="slidenum">
              <a:rPr lang="nl-NL"/>
              <a:pPr>
                <a:defRPr/>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98750193-0A41-460B-AC4A-4B649593CC44}"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853690BB-13EF-44AA-A3CD-A4861A7DFA27}"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4E2F9BB0-9172-42E0-9556-EEA51CD00787}" type="slidenum">
              <a:rPr lang="nl-NL"/>
              <a:pPr>
                <a:defRPr/>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9A983BB0-770C-414D-B856-2D6FA2133C65}"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5E18D751-7CFE-4813-A870-AAC432786ECC}" type="slidenum">
              <a:rPr lang="nl-NL"/>
              <a:pPr>
                <a:defRPr/>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73ED41D7-8872-4A09-AA52-9FA6678EC019}" type="slidenum">
              <a:rPr lang="nl-NL"/>
              <a:pPr>
                <a:defRPr/>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van de modeltitel te bewerken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dirty="0" smtClean="0"/>
              <a:t>Klik om de opmaakprofielen van de modeltekst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i="0">
                <a:solidFill>
                  <a:schemeClr val="tx1"/>
                </a:solidFill>
                <a:latin typeface="+mn-lt"/>
              </a:defRPr>
            </a:lvl1pPr>
          </a:lstStyle>
          <a:p>
            <a:pPr>
              <a:defRPr/>
            </a:pPr>
            <a:endParaRPr lang="nl-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solidFill>
                  <a:schemeClr val="tx1"/>
                </a:solidFill>
                <a:latin typeface="+mn-lt"/>
              </a:defRPr>
            </a:lvl1pPr>
          </a:lstStyle>
          <a:p>
            <a:pPr>
              <a:defRPr/>
            </a:pPr>
            <a:endParaRPr lang="nl-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i="0">
                <a:solidFill>
                  <a:schemeClr val="tx1"/>
                </a:solidFill>
                <a:latin typeface="+mn-lt"/>
              </a:defRPr>
            </a:lvl1pPr>
          </a:lstStyle>
          <a:p>
            <a:pPr>
              <a:defRPr/>
            </a:pPr>
            <a:fld id="{F34139B2-DC74-4D86-B812-D3E037A54DD7}" type="slidenum">
              <a:rPr lang="nl-NL"/>
              <a:pPr>
                <a:defRPr/>
              </a:pPr>
              <a:t>‹nr.›</a:t>
            </a:fld>
            <a:endParaRPr lang="nl-NL"/>
          </a:p>
        </p:txBody>
      </p:sp>
      <p:sp>
        <p:nvSpPr>
          <p:cNvPr id="1031" name="Line 7"/>
          <p:cNvSpPr>
            <a:spLocks noChangeShapeType="1"/>
          </p:cNvSpPr>
          <p:nvPr/>
        </p:nvSpPr>
        <p:spPr bwMode="auto">
          <a:xfrm flipH="1">
            <a:off x="1743768" y="357188"/>
            <a:ext cx="5400000" cy="0"/>
          </a:xfrm>
          <a:prstGeom prst="line">
            <a:avLst/>
          </a:prstGeom>
          <a:noFill/>
          <a:ln w="9525">
            <a:solidFill>
              <a:schemeClr val="tx1"/>
            </a:solidFill>
            <a:round/>
            <a:headEnd/>
            <a:tailEnd/>
          </a:ln>
          <a:effectLst/>
        </p:spPr>
        <p:txBody>
          <a:bodyPr/>
          <a:lstStyle/>
          <a:p>
            <a:pPr>
              <a:defRPr/>
            </a:pPr>
            <a:endParaRPr lang="nl-BE"/>
          </a:p>
        </p:txBody>
      </p:sp>
      <p:sp>
        <p:nvSpPr>
          <p:cNvPr id="1035" name="Text Box 11"/>
          <p:cNvSpPr txBox="1">
            <a:spLocks noChangeArrowheads="1"/>
          </p:cNvSpPr>
          <p:nvPr/>
        </p:nvSpPr>
        <p:spPr bwMode="auto">
          <a:xfrm>
            <a:off x="8459788" y="6453188"/>
            <a:ext cx="441325" cy="244475"/>
          </a:xfrm>
          <a:prstGeom prst="rect">
            <a:avLst/>
          </a:prstGeom>
          <a:noFill/>
          <a:ln w="9525">
            <a:noFill/>
            <a:miter lim="800000"/>
            <a:headEnd/>
            <a:tailEnd/>
          </a:ln>
          <a:effectLst/>
        </p:spPr>
        <p:txBody>
          <a:bodyPr wrap="none">
            <a:spAutoFit/>
          </a:bodyPr>
          <a:lstStyle/>
          <a:p>
            <a:pPr algn="r">
              <a:defRPr/>
            </a:pPr>
            <a:fld id="{0F1E1EEB-3D09-4B04-933A-5821982B8FF5}" type="slidenum">
              <a:rPr lang="nl-NL" sz="1000" i="0">
                <a:solidFill>
                  <a:schemeClr val="bg2"/>
                </a:solidFill>
                <a:latin typeface="Trebuchet MS" pitchFamily="34" charset="0"/>
              </a:rPr>
              <a:pPr algn="r">
                <a:defRPr/>
              </a:pPr>
              <a:t>‹nr.›</a:t>
            </a:fld>
            <a:endParaRPr lang="nl-NL" sz="1000" i="0">
              <a:solidFill>
                <a:schemeClr val="bg2"/>
              </a:solidFill>
              <a:latin typeface="Trebuchet MS" pitchFamily="34" charset="0"/>
            </a:endParaRPr>
          </a:p>
        </p:txBody>
      </p:sp>
      <p:sp>
        <p:nvSpPr>
          <p:cNvPr id="1036" name="Text Box 12"/>
          <p:cNvSpPr txBox="1">
            <a:spLocks noChangeArrowheads="1"/>
          </p:cNvSpPr>
          <p:nvPr/>
        </p:nvSpPr>
        <p:spPr bwMode="auto">
          <a:xfrm>
            <a:off x="2163755" y="142852"/>
            <a:ext cx="1336675" cy="246062"/>
          </a:xfrm>
          <a:prstGeom prst="rect">
            <a:avLst/>
          </a:prstGeom>
          <a:noFill/>
          <a:ln w="9525">
            <a:noFill/>
            <a:miter lim="800000"/>
            <a:headEnd/>
            <a:tailEnd/>
          </a:ln>
          <a:effectLst/>
        </p:spPr>
        <p:txBody>
          <a:bodyPr wrap="none">
            <a:spAutoFit/>
          </a:bodyPr>
          <a:lstStyle/>
          <a:p>
            <a:pPr algn="l">
              <a:defRPr/>
            </a:pPr>
            <a:r>
              <a:rPr lang="nl-BE" sz="1000" i="0" dirty="0">
                <a:solidFill>
                  <a:schemeClr val="bg2"/>
                </a:solidFill>
                <a:latin typeface="Trebuchet MS" pitchFamily="34" charset="0"/>
              </a:rPr>
              <a:t>Van </a:t>
            </a:r>
            <a:r>
              <a:rPr lang="nl-BE" sz="1000" i="0" dirty="0" err="1">
                <a:solidFill>
                  <a:schemeClr val="bg2"/>
                </a:solidFill>
                <a:latin typeface="Trebuchet MS" pitchFamily="34" charset="0"/>
              </a:rPr>
              <a:t>Assche</a:t>
            </a:r>
            <a:r>
              <a:rPr lang="nl-BE" sz="1000" i="0" dirty="0">
                <a:solidFill>
                  <a:schemeClr val="bg2"/>
                </a:solidFill>
                <a:latin typeface="Trebuchet MS" pitchFamily="34" charset="0"/>
              </a:rPr>
              <a:t> </a:t>
            </a:r>
            <a:r>
              <a:rPr lang="nl-BE" sz="1000" i="0" dirty="0" err="1">
                <a:solidFill>
                  <a:schemeClr val="bg2"/>
                </a:solidFill>
                <a:latin typeface="Trebuchet MS" pitchFamily="34" charset="0"/>
              </a:rPr>
              <a:t>Kristien</a:t>
            </a:r>
            <a:endParaRPr lang="nl-NL" sz="1000" i="0" dirty="0">
              <a:solidFill>
                <a:schemeClr val="bg2"/>
              </a:solidFill>
              <a:latin typeface="Trebuchet MS" pitchFamily="34" charset="0"/>
            </a:endParaRPr>
          </a:p>
        </p:txBody>
      </p:sp>
      <p:sp>
        <p:nvSpPr>
          <p:cNvPr id="1038" name="Text Box 14"/>
          <p:cNvSpPr txBox="1">
            <a:spLocks noChangeArrowheads="1"/>
          </p:cNvSpPr>
          <p:nvPr/>
        </p:nvSpPr>
        <p:spPr bwMode="auto">
          <a:xfrm>
            <a:off x="4572000" y="115889"/>
            <a:ext cx="2011359" cy="246221"/>
          </a:xfrm>
          <a:prstGeom prst="rect">
            <a:avLst/>
          </a:prstGeom>
          <a:noFill/>
          <a:ln w="9525">
            <a:noFill/>
            <a:miter lim="800000"/>
            <a:headEnd/>
            <a:tailEnd/>
          </a:ln>
          <a:effectLst/>
        </p:spPr>
        <p:txBody>
          <a:bodyPr wrap="square">
            <a:spAutoFit/>
          </a:bodyPr>
          <a:lstStyle/>
          <a:p>
            <a:pPr algn="r">
              <a:defRPr/>
            </a:pPr>
            <a:r>
              <a:rPr lang="nl-BE" sz="1000" i="0" dirty="0">
                <a:solidFill>
                  <a:schemeClr val="bg2"/>
                </a:solidFill>
                <a:latin typeface="Trebuchet MS" pitchFamily="34" charset="0"/>
              </a:rPr>
              <a:t>Java </a:t>
            </a:r>
            <a:r>
              <a:rPr lang="nl-BE" sz="1000" i="0" dirty="0" err="1" smtClean="0">
                <a:solidFill>
                  <a:schemeClr val="bg2"/>
                </a:solidFill>
                <a:latin typeface="Trebuchet MS" pitchFamily="34" charset="0"/>
              </a:rPr>
              <a:t>Network</a:t>
            </a:r>
            <a:r>
              <a:rPr lang="nl-BE" sz="1000" i="0" baseline="0" dirty="0" smtClean="0">
                <a:solidFill>
                  <a:schemeClr val="bg2"/>
                </a:solidFill>
                <a:latin typeface="Trebuchet MS" pitchFamily="34" charset="0"/>
              </a:rPr>
              <a:t> </a:t>
            </a:r>
            <a:r>
              <a:rPr lang="nl-BE" sz="1000" i="0" baseline="0" dirty="0" err="1" smtClean="0">
                <a:solidFill>
                  <a:schemeClr val="bg2"/>
                </a:solidFill>
                <a:latin typeface="Trebuchet MS" pitchFamily="34" charset="0"/>
              </a:rPr>
              <a:t>Programming</a:t>
            </a:r>
            <a:endParaRPr lang="nl-NL" sz="1000" i="0" dirty="0">
              <a:solidFill>
                <a:schemeClr val="bg2"/>
              </a:solidFill>
              <a:latin typeface="Trebuchet MS" pitchFamily="34" charset="0"/>
            </a:endParaRPr>
          </a:p>
        </p:txBody>
      </p:sp>
      <p:pic>
        <p:nvPicPr>
          <p:cNvPr id="2" name="Picture 4" descr="logo"/>
          <p:cNvPicPr>
            <a:picLocks noChangeAspect="1" noChangeArrowheads="1"/>
          </p:cNvPicPr>
          <p:nvPr userDrawn="1"/>
        </p:nvPicPr>
        <p:blipFill>
          <a:blip r:embed="rId15" cstate="print"/>
          <a:srcRect/>
          <a:stretch>
            <a:fillRect/>
          </a:stretch>
        </p:blipFill>
        <p:spPr bwMode="auto">
          <a:xfrm>
            <a:off x="-1" y="0"/>
            <a:ext cx="1000101" cy="55088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Grp="1" noChangeArrowheads="1"/>
          </p:cNvSpPr>
          <p:nvPr>
            <p:ph type="ctrTitle"/>
          </p:nvPr>
        </p:nvSpPr>
        <p:spPr>
          <a:xfrm>
            <a:off x="500034" y="836612"/>
            <a:ext cx="7883554" cy="5235593"/>
          </a:xfrm>
          <a:noFill/>
        </p:spPr>
        <p:txBody>
          <a:bodyPr/>
          <a:lstStyle/>
          <a:p>
            <a:pPr eaLnBrk="1" hangingPunct="1"/>
            <a:r>
              <a:rPr lang="nl-BE" sz="4000" dirty="0" smtClean="0">
                <a:solidFill>
                  <a:schemeClr val="accent2"/>
                </a:solidFill>
                <a:latin typeface="Arial" pitchFamily="34" charset="0"/>
                <a:cs typeface="Arial" pitchFamily="34" charset="0"/>
              </a:rPr>
              <a:t/>
            </a:r>
            <a:br>
              <a:rPr lang="nl-BE" sz="4000" dirty="0" smtClean="0">
                <a:solidFill>
                  <a:schemeClr val="accent2"/>
                </a:solidFill>
                <a:latin typeface="Arial" pitchFamily="34" charset="0"/>
                <a:cs typeface="Arial" pitchFamily="34" charset="0"/>
              </a:rPr>
            </a:br>
            <a:r>
              <a:rPr lang="nl-BE" sz="4000" dirty="0" smtClean="0">
                <a:solidFill>
                  <a:schemeClr val="accent2"/>
                </a:solidFill>
                <a:latin typeface="Arial" pitchFamily="34" charset="0"/>
                <a:cs typeface="Arial" pitchFamily="34" charset="0"/>
              </a:rPr>
              <a:t> </a:t>
            </a:r>
            <a:r>
              <a:rPr lang="fr-BE" sz="4000" b="1" dirty="0" smtClean="0">
                <a:solidFill>
                  <a:schemeClr val="accent2"/>
                </a:solidFill>
                <a:latin typeface="Arial" pitchFamily="34" charset="0"/>
                <a:cs typeface="Arial" pitchFamily="34" charset="0"/>
              </a:rPr>
              <a:t>Network </a:t>
            </a:r>
            <a:r>
              <a:rPr lang="fr-BE" sz="4000" b="1" dirty="0" err="1" smtClean="0">
                <a:solidFill>
                  <a:schemeClr val="accent2"/>
                </a:solidFill>
                <a:latin typeface="Arial" pitchFamily="34" charset="0"/>
                <a:cs typeface="Arial" pitchFamily="34" charset="0"/>
              </a:rPr>
              <a:t>Programming</a:t>
            </a:r>
            <a:r>
              <a:rPr lang="fr-BE" sz="4000" b="1" dirty="0" smtClean="0">
                <a:solidFill>
                  <a:schemeClr val="accent2"/>
                </a:solidFill>
                <a:latin typeface="Arial" pitchFamily="34" charset="0"/>
                <a:cs typeface="Arial" pitchFamily="34" charset="0"/>
              </a:rPr>
              <a:t/>
            </a:r>
            <a:br>
              <a:rPr lang="fr-BE" sz="4000" b="1" dirty="0" smtClean="0">
                <a:solidFill>
                  <a:schemeClr val="accent2"/>
                </a:solidFill>
                <a:latin typeface="Arial" pitchFamily="34" charset="0"/>
                <a:cs typeface="Arial" pitchFamily="34" charset="0"/>
              </a:rPr>
            </a:br>
            <a:r>
              <a:rPr lang="fr-BE" sz="4000" b="1" dirty="0" smtClean="0">
                <a:solidFill>
                  <a:schemeClr val="accent2"/>
                </a:solidFill>
                <a:latin typeface="Arial" pitchFamily="34" charset="0"/>
                <a:cs typeface="Arial" pitchFamily="34" charset="0"/>
              </a:rPr>
              <a:t>on </a:t>
            </a:r>
            <a:r>
              <a:rPr lang="fr-BE" sz="4000" b="1" dirty="0" err="1" smtClean="0">
                <a:solidFill>
                  <a:schemeClr val="accent2"/>
                </a:solidFill>
                <a:latin typeface="Arial" pitchFamily="34" charset="0"/>
                <a:cs typeface="Arial" pitchFamily="34" charset="0"/>
              </a:rPr>
              <a:t>Netbeans</a:t>
            </a:r>
            <a:r>
              <a:rPr lang="fr-BE" sz="4000" b="1" dirty="0" smtClean="0">
                <a:solidFill>
                  <a:schemeClr val="accent2"/>
                </a:solidFill>
                <a:latin typeface="Arial" pitchFamily="34" charset="0"/>
                <a:cs typeface="Arial" pitchFamily="34" charset="0"/>
              </a:rPr>
              <a:t> IDE</a:t>
            </a:r>
            <a:br>
              <a:rPr lang="fr-BE" sz="4000" b="1" dirty="0" smtClean="0">
                <a:solidFill>
                  <a:schemeClr val="accent2"/>
                </a:solidFill>
                <a:latin typeface="Arial" pitchFamily="34" charset="0"/>
                <a:cs typeface="Arial" pitchFamily="34" charset="0"/>
              </a:rPr>
            </a:br>
            <a:r>
              <a:rPr lang="fr-BE" sz="4000" b="1" dirty="0" smtClean="0">
                <a:solidFill>
                  <a:schemeClr val="accent2"/>
                </a:solidFill>
                <a:latin typeface="Arial" pitchFamily="34" charset="0"/>
                <a:cs typeface="Arial" pitchFamily="34" charset="0"/>
              </a:rPr>
              <a:t/>
            </a:r>
            <a:br>
              <a:rPr lang="fr-BE" sz="4000" b="1" dirty="0" smtClean="0">
                <a:solidFill>
                  <a:schemeClr val="accent2"/>
                </a:solidFill>
                <a:latin typeface="Arial" pitchFamily="34" charset="0"/>
                <a:cs typeface="Arial" pitchFamily="34" charset="0"/>
              </a:rPr>
            </a:br>
            <a:r>
              <a:rPr lang="fr-BE" sz="3600" dirty="0" smtClean="0">
                <a:solidFill>
                  <a:schemeClr val="accent2"/>
                </a:solidFill>
                <a:latin typeface="Arial" pitchFamily="34" charset="0"/>
                <a:cs typeface="Arial" pitchFamily="34" charset="0"/>
              </a:rPr>
              <a:t>18-19th of </a:t>
            </a:r>
            <a:r>
              <a:rPr lang="fr-BE" sz="3600" dirty="0" err="1" smtClean="0">
                <a:solidFill>
                  <a:schemeClr val="accent2"/>
                </a:solidFill>
                <a:latin typeface="Arial" pitchFamily="34" charset="0"/>
                <a:cs typeface="Arial" pitchFamily="34" charset="0"/>
              </a:rPr>
              <a:t>may</a:t>
            </a:r>
            <a:r>
              <a:rPr lang="fr-BE" sz="3600" dirty="0" smtClean="0">
                <a:solidFill>
                  <a:schemeClr val="accent2"/>
                </a:solidFill>
                <a:latin typeface="Arial" pitchFamily="34" charset="0"/>
                <a:cs typeface="Arial" pitchFamily="34" charset="0"/>
              </a:rPr>
              <a:t> 2009</a:t>
            </a:r>
            <a:br>
              <a:rPr lang="fr-BE" sz="3600" dirty="0" smtClean="0">
                <a:solidFill>
                  <a:schemeClr val="accent2"/>
                </a:solidFill>
                <a:latin typeface="Arial" pitchFamily="34" charset="0"/>
                <a:cs typeface="Arial" pitchFamily="34" charset="0"/>
              </a:rPr>
            </a:br>
            <a:r>
              <a:rPr lang="fr-BE" sz="3600" dirty="0" smtClean="0">
                <a:solidFill>
                  <a:schemeClr val="accent2"/>
                </a:solidFill>
                <a:latin typeface="Arial" pitchFamily="34" charset="0"/>
                <a:cs typeface="Arial" pitchFamily="34" charset="0"/>
              </a:rPr>
              <a:t>ISEP - Porto</a:t>
            </a:r>
            <a:endParaRPr lang="nl-NL" sz="4000" dirty="0" smtClean="0">
              <a:solidFill>
                <a:schemeClr val="accent2"/>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1026"/>
          <p:cNvSpPr>
            <a:spLocks noGrp="1" noChangeArrowheads="1"/>
          </p:cNvSpPr>
          <p:nvPr>
            <p:ph type="title"/>
          </p:nvPr>
        </p:nvSpPr>
        <p:spPr/>
        <p:txBody>
          <a:bodyPr/>
          <a:lstStyle/>
          <a:p>
            <a:r>
              <a:rPr lang="en-US"/>
              <a:t>TCP/IP Byte Transport</a:t>
            </a:r>
          </a:p>
        </p:txBody>
      </p:sp>
      <p:sp>
        <p:nvSpPr>
          <p:cNvPr id="164867" name="Rectangle 1027"/>
          <p:cNvSpPr>
            <a:spLocks noGrp="1" noChangeArrowheads="1"/>
          </p:cNvSpPr>
          <p:nvPr>
            <p:ph type="body" idx="1"/>
          </p:nvPr>
        </p:nvSpPr>
        <p:spPr>
          <a:xfrm>
            <a:off x="714348" y="1714488"/>
            <a:ext cx="8013702" cy="1785950"/>
          </a:xfrm>
        </p:spPr>
        <p:txBody>
          <a:bodyPr/>
          <a:lstStyle/>
          <a:p>
            <a:r>
              <a:rPr lang="en-US" dirty="0"/>
              <a:t>TCP/IP protocols transports </a:t>
            </a:r>
            <a:r>
              <a:rPr lang="en-US" dirty="0" smtClean="0">
                <a:solidFill>
                  <a:schemeClr val="accent6"/>
                </a:solidFill>
              </a:rPr>
              <a:t>bytes</a:t>
            </a:r>
            <a:endParaRPr lang="en-US" dirty="0" smtClean="0"/>
          </a:p>
          <a:p>
            <a:r>
              <a:rPr lang="en-US" dirty="0" smtClean="0"/>
              <a:t>Application protocol provides </a:t>
            </a:r>
            <a:r>
              <a:rPr lang="en-US" dirty="0" smtClean="0">
                <a:solidFill>
                  <a:schemeClr val="accent6"/>
                </a:solidFill>
              </a:rPr>
              <a:t>semantics</a:t>
            </a:r>
          </a:p>
          <a:p>
            <a:r>
              <a:rPr lang="en-US" dirty="0" smtClean="0"/>
              <a:t>Sender and receiver must agree on semantics</a:t>
            </a:r>
          </a:p>
          <a:p>
            <a:endParaRPr lang="en-US" dirty="0">
              <a:solidFill>
                <a:schemeClr val="accent6"/>
              </a:solidFill>
            </a:endParaRPr>
          </a:p>
          <a:p>
            <a:endParaRPr lang="en-US" dirty="0">
              <a:solidFill>
                <a:schemeClr val="hlink"/>
              </a:solidFill>
            </a:endParaRPr>
          </a:p>
        </p:txBody>
      </p:sp>
      <p:grpSp>
        <p:nvGrpSpPr>
          <p:cNvPr id="22" name="Groep 21"/>
          <p:cNvGrpSpPr/>
          <p:nvPr/>
        </p:nvGrpSpPr>
        <p:grpSpPr>
          <a:xfrm>
            <a:off x="571472" y="3857628"/>
            <a:ext cx="8286808" cy="2643206"/>
            <a:chOff x="500034" y="2857496"/>
            <a:chExt cx="8643966" cy="2857520"/>
          </a:xfrm>
        </p:grpSpPr>
        <p:sp>
          <p:nvSpPr>
            <p:cNvPr id="164870" name="Line 1030"/>
            <p:cNvSpPr>
              <a:spLocks noChangeShapeType="1"/>
            </p:cNvSpPr>
            <p:nvPr/>
          </p:nvSpPr>
          <p:spPr bwMode="auto">
            <a:xfrm>
              <a:off x="1952620" y="3276600"/>
              <a:ext cx="0" cy="609600"/>
            </a:xfrm>
            <a:prstGeom prst="line">
              <a:avLst/>
            </a:prstGeom>
            <a:noFill/>
            <a:ln w="9525">
              <a:solidFill>
                <a:schemeClr val="tx1"/>
              </a:solidFill>
              <a:miter lim="800000"/>
              <a:headEnd/>
              <a:tailEnd type="triangle" w="med" len="med"/>
            </a:ln>
            <a:effectLst/>
          </p:spPr>
          <p:txBody>
            <a:bodyPr wrap="none"/>
            <a:lstStyle/>
            <a:p>
              <a:endParaRPr lang="nl-BE"/>
            </a:p>
          </p:txBody>
        </p:sp>
        <p:sp>
          <p:nvSpPr>
            <p:cNvPr id="164868" name="Rectangle 1028"/>
            <p:cNvSpPr>
              <a:spLocks noChangeArrowheads="1"/>
            </p:cNvSpPr>
            <p:nvPr/>
          </p:nvSpPr>
          <p:spPr bwMode="auto">
            <a:xfrm>
              <a:off x="5429256" y="2857496"/>
              <a:ext cx="2357454" cy="381000"/>
            </a:xfrm>
            <a:prstGeom prst="rect">
              <a:avLst/>
            </a:prstGeom>
            <a:solidFill>
              <a:schemeClr val="accent2"/>
            </a:solidFill>
            <a:ln w="25400">
              <a:solidFill>
                <a:schemeClr val="tx1"/>
              </a:solidFill>
              <a:miter lim="800000"/>
              <a:headEnd/>
              <a:tailEnd/>
            </a:ln>
            <a:effectLst/>
          </p:spPr>
          <p:txBody>
            <a:bodyPr wrap="none" anchor="ctr"/>
            <a:lstStyle/>
            <a:p>
              <a:pPr algn="ctr"/>
              <a:r>
                <a:rPr lang="en-US" dirty="0"/>
                <a:t>Application</a:t>
              </a:r>
            </a:p>
          </p:txBody>
        </p:sp>
        <p:sp>
          <p:nvSpPr>
            <p:cNvPr id="164869" name="Rectangle 1029"/>
            <p:cNvSpPr>
              <a:spLocks noChangeArrowheads="1"/>
            </p:cNvSpPr>
            <p:nvPr/>
          </p:nvSpPr>
          <p:spPr bwMode="auto">
            <a:xfrm>
              <a:off x="5357818" y="3857628"/>
              <a:ext cx="1600200" cy="1066800"/>
            </a:xfrm>
            <a:prstGeom prst="rect">
              <a:avLst/>
            </a:prstGeom>
            <a:solidFill>
              <a:schemeClr val="accent1"/>
            </a:solidFill>
            <a:ln w="25400">
              <a:solidFill>
                <a:schemeClr val="tx1"/>
              </a:solidFill>
              <a:miter lim="800000"/>
              <a:headEnd/>
              <a:tailEnd/>
            </a:ln>
            <a:effectLst/>
          </p:spPr>
          <p:txBody>
            <a:bodyPr wrap="none" anchor="ctr"/>
            <a:lstStyle/>
            <a:p>
              <a:pPr algn="ctr"/>
              <a:r>
                <a:rPr lang="en-US"/>
                <a:t>TCP/IP</a:t>
              </a:r>
            </a:p>
          </p:txBody>
        </p:sp>
        <p:sp>
          <p:nvSpPr>
            <p:cNvPr id="164871" name="Text Box 1031"/>
            <p:cNvSpPr txBox="1">
              <a:spLocks noChangeArrowheads="1"/>
            </p:cNvSpPr>
            <p:nvPr/>
          </p:nvSpPr>
          <p:spPr bwMode="auto">
            <a:xfrm>
              <a:off x="5794372" y="3416300"/>
              <a:ext cx="1387475" cy="366713"/>
            </a:xfrm>
            <a:prstGeom prst="rect">
              <a:avLst/>
            </a:prstGeom>
            <a:noFill/>
            <a:ln w="9525">
              <a:noFill/>
              <a:miter lim="800000"/>
              <a:headEnd/>
              <a:tailEnd/>
            </a:ln>
            <a:effectLst/>
          </p:spPr>
          <p:txBody>
            <a:bodyPr wrap="none">
              <a:spAutoFit/>
            </a:bodyPr>
            <a:lstStyle/>
            <a:p>
              <a:r>
                <a:rPr lang="en-US" sz="1800"/>
                <a:t>byte stream</a:t>
              </a:r>
            </a:p>
          </p:txBody>
        </p:sp>
        <p:sp>
          <p:nvSpPr>
            <p:cNvPr id="164874" name="Rectangle 1034"/>
            <p:cNvSpPr>
              <a:spLocks noChangeArrowheads="1"/>
            </p:cNvSpPr>
            <p:nvPr/>
          </p:nvSpPr>
          <p:spPr bwMode="auto">
            <a:xfrm>
              <a:off x="500034" y="2928934"/>
              <a:ext cx="2286016" cy="381000"/>
            </a:xfrm>
            <a:prstGeom prst="rect">
              <a:avLst/>
            </a:prstGeom>
            <a:solidFill>
              <a:schemeClr val="accent2"/>
            </a:solidFill>
            <a:ln w="25400">
              <a:solidFill>
                <a:schemeClr val="tx1"/>
              </a:solidFill>
              <a:miter lim="800000"/>
              <a:headEnd/>
              <a:tailEnd/>
            </a:ln>
            <a:effectLst/>
          </p:spPr>
          <p:txBody>
            <a:bodyPr wrap="none" anchor="ctr"/>
            <a:lstStyle/>
            <a:p>
              <a:pPr algn="ctr"/>
              <a:r>
                <a:rPr lang="en-US" dirty="0"/>
                <a:t>Application</a:t>
              </a:r>
            </a:p>
          </p:txBody>
        </p:sp>
        <p:sp>
          <p:nvSpPr>
            <p:cNvPr id="164875" name="Rectangle 1035"/>
            <p:cNvSpPr>
              <a:spLocks noChangeArrowheads="1"/>
            </p:cNvSpPr>
            <p:nvPr/>
          </p:nvSpPr>
          <p:spPr bwMode="auto">
            <a:xfrm>
              <a:off x="857224" y="3929066"/>
              <a:ext cx="1600200" cy="1066800"/>
            </a:xfrm>
            <a:prstGeom prst="rect">
              <a:avLst/>
            </a:prstGeom>
            <a:solidFill>
              <a:schemeClr val="accent1"/>
            </a:solidFill>
            <a:ln w="25400">
              <a:solidFill>
                <a:schemeClr val="tx1"/>
              </a:solidFill>
              <a:miter lim="800000"/>
              <a:headEnd/>
              <a:tailEnd/>
            </a:ln>
            <a:effectLst/>
          </p:spPr>
          <p:txBody>
            <a:bodyPr wrap="none" anchor="ctr"/>
            <a:lstStyle/>
            <a:p>
              <a:pPr algn="ctr"/>
              <a:r>
                <a:rPr lang="en-US"/>
                <a:t>TCP/IP</a:t>
              </a:r>
            </a:p>
          </p:txBody>
        </p:sp>
        <p:sp>
          <p:nvSpPr>
            <p:cNvPr id="164876" name="Text Box 1036"/>
            <p:cNvSpPr txBox="1">
              <a:spLocks noChangeArrowheads="1"/>
            </p:cNvSpPr>
            <p:nvPr/>
          </p:nvSpPr>
          <p:spPr bwMode="auto">
            <a:xfrm>
              <a:off x="1392233" y="3490915"/>
              <a:ext cx="1387475" cy="366713"/>
            </a:xfrm>
            <a:prstGeom prst="rect">
              <a:avLst/>
            </a:prstGeom>
            <a:noFill/>
            <a:ln w="9525">
              <a:noFill/>
              <a:miter lim="800000"/>
              <a:headEnd/>
              <a:tailEnd/>
            </a:ln>
            <a:effectLst/>
          </p:spPr>
          <p:txBody>
            <a:bodyPr wrap="none">
              <a:spAutoFit/>
            </a:bodyPr>
            <a:lstStyle/>
            <a:p>
              <a:r>
                <a:rPr lang="en-US" sz="1800" dirty="0"/>
                <a:t>byte stream</a:t>
              </a:r>
            </a:p>
          </p:txBody>
        </p:sp>
        <p:sp>
          <p:nvSpPr>
            <p:cNvPr id="164877" name="Line 1037"/>
            <p:cNvSpPr>
              <a:spLocks noChangeShapeType="1"/>
            </p:cNvSpPr>
            <p:nvPr/>
          </p:nvSpPr>
          <p:spPr bwMode="auto">
            <a:xfrm flipV="1">
              <a:off x="6353172" y="3276600"/>
              <a:ext cx="0" cy="609600"/>
            </a:xfrm>
            <a:prstGeom prst="line">
              <a:avLst/>
            </a:prstGeom>
            <a:noFill/>
            <a:ln w="9525">
              <a:solidFill>
                <a:schemeClr val="tx1"/>
              </a:solidFill>
              <a:miter lim="800000"/>
              <a:headEnd/>
              <a:tailEnd type="triangle" w="med" len="med"/>
            </a:ln>
            <a:effectLst/>
          </p:spPr>
          <p:txBody>
            <a:bodyPr wrap="none"/>
            <a:lstStyle/>
            <a:p>
              <a:endParaRPr lang="nl-BE"/>
            </a:p>
          </p:txBody>
        </p:sp>
        <p:sp>
          <p:nvSpPr>
            <p:cNvPr id="164879" name="Line 1039"/>
            <p:cNvSpPr>
              <a:spLocks noChangeShapeType="1"/>
            </p:cNvSpPr>
            <p:nvPr/>
          </p:nvSpPr>
          <p:spPr bwMode="auto">
            <a:xfrm>
              <a:off x="1785918" y="4972064"/>
              <a:ext cx="0" cy="457200"/>
            </a:xfrm>
            <a:prstGeom prst="line">
              <a:avLst/>
            </a:prstGeom>
            <a:noFill/>
            <a:ln w="9525">
              <a:solidFill>
                <a:schemeClr val="tx1"/>
              </a:solidFill>
              <a:miter lim="800000"/>
              <a:headEnd/>
              <a:tailEnd/>
            </a:ln>
            <a:effectLst/>
          </p:spPr>
          <p:txBody>
            <a:bodyPr wrap="none"/>
            <a:lstStyle/>
            <a:p>
              <a:endParaRPr lang="nl-BE"/>
            </a:p>
          </p:txBody>
        </p:sp>
        <p:sp>
          <p:nvSpPr>
            <p:cNvPr id="164880" name="Line 1040"/>
            <p:cNvSpPr>
              <a:spLocks noChangeShapeType="1"/>
            </p:cNvSpPr>
            <p:nvPr/>
          </p:nvSpPr>
          <p:spPr bwMode="auto">
            <a:xfrm>
              <a:off x="6097598" y="4953000"/>
              <a:ext cx="0" cy="457200"/>
            </a:xfrm>
            <a:prstGeom prst="line">
              <a:avLst/>
            </a:prstGeom>
            <a:noFill/>
            <a:ln w="9525">
              <a:solidFill>
                <a:schemeClr val="tx1"/>
              </a:solidFill>
              <a:miter lim="800000"/>
              <a:headEnd type="triangle" w="med" len="med"/>
              <a:tailEnd/>
            </a:ln>
            <a:effectLst/>
          </p:spPr>
          <p:txBody>
            <a:bodyPr wrap="none"/>
            <a:lstStyle/>
            <a:p>
              <a:endParaRPr lang="nl-BE"/>
            </a:p>
          </p:txBody>
        </p:sp>
        <p:sp>
          <p:nvSpPr>
            <p:cNvPr id="164881" name="Line 1041"/>
            <p:cNvSpPr>
              <a:spLocks noChangeShapeType="1"/>
            </p:cNvSpPr>
            <p:nvPr/>
          </p:nvSpPr>
          <p:spPr bwMode="auto">
            <a:xfrm>
              <a:off x="1792616" y="5410200"/>
              <a:ext cx="4320000" cy="0"/>
            </a:xfrm>
            <a:prstGeom prst="line">
              <a:avLst/>
            </a:prstGeom>
            <a:noFill/>
            <a:ln w="9525">
              <a:solidFill>
                <a:schemeClr val="tx1"/>
              </a:solidFill>
              <a:miter lim="800000"/>
              <a:headEnd/>
              <a:tailEnd/>
            </a:ln>
            <a:effectLst/>
          </p:spPr>
          <p:txBody>
            <a:bodyPr wrap="none"/>
            <a:lstStyle/>
            <a:p>
              <a:endParaRPr lang="nl-BE"/>
            </a:p>
          </p:txBody>
        </p:sp>
        <p:grpSp>
          <p:nvGrpSpPr>
            <p:cNvPr id="21" name="Groep 20"/>
            <p:cNvGrpSpPr/>
            <p:nvPr/>
          </p:nvGrpSpPr>
          <p:grpSpPr>
            <a:xfrm>
              <a:off x="3962400" y="5486416"/>
              <a:ext cx="1600200" cy="228600"/>
              <a:chOff x="3962400" y="5105400"/>
              <a:chExt cx="1600200" cy="228600"/>
            </a:xfrm>
          </p:grpSpPr>
          <p:sp>
            <p:nvSpPr>
              <p:cNvPr id="164882" name="Rectangle 1042"/>
              <p:cNvSpPr>
                <a:spLocks noChangeArrowheads="1"/>
              </p:cNvSpPr>
              <p:nvPr/>
            </p:nvSpPr>
            <p:spPr bwMode="auto">
              <a:xfrm>
                <a:off x="3962400" y="5105400"/>
                <a:ext cx="1600200" cy="228600"/>
              </a:xfrm>
              <a:prstGeom prst="rect">
                <a:avLst/>
              </a:prstGeom>
              <a:noFill/>
              <a:ln w="9525">
                <a:solidFill>
                  <a:schemeClr val="tx1"/>
                </a:solidFill>
                <a:miter lim="800000"/>
                <a:headEnd/>
                <a:tailEnd/>
              </a:ln>
              <a:effectLst/>
            </p:spPr>
            <p:txBody>
              <a:bodyPr wrap="none" anchor="ctr"/>
              <a:lstStyle/>
              <a:p>
                <a:endParaRPr lang="nl-BE"/>
              </a:p>
            </p:txBody>
          </p:sp>
          <p:sp>
            <p:nvSpPr>
              <p:cNvPr id="164883" name="Line 1043"/>
              <p:cNvSpPr>
                <a:spLocks noChangeShapeType="1"/>
              </p:cNvSpPr>
              <p:nvPr/>
            </p:nvSpPr>
            <p:spPr bwMode="auto">
              <a:xfrm>
                <a:off x="4724400" y="5105400"/>
                <a:ext cx="0" cy="228600"/>
              </a:xfrm>
              <a:prstGeom prst="line">
                <a:avLst/>
              </a:prstGeom>
              <a:noFill/>
              <a:ln w="9525">
                <a:solidFill>
                  <a:schemeClr val="tx1"/>
                </a:solidFill>
                <a:miter lim="800000"/>
                <a:headEnd/>
                <a:tailEnd/>
              </a:ln>
              <a:effectLst/>
            </p:spPr>
            <p:txBody>
              <a:bodyPr wrap="none"/>
              <a:lstStyle/>
              <a:p>
                <a:endParaRPr lang="nl-BE"/>
              </a:p>
            </p:txBody>
          </p:sp>
          <p:sp>
            <p:nvSpPr>
              <p:cNvPr id="164884" name="Line 1044"/>
              <p:cNvSpPr>
                <a:spLocks noChangeShapeType="1"/>
              </p:cNvSpPr>
              <p:nvPr/>
            </p:nvSpPr>
            <p:spPr bwMode="auto">
              <a:xfrm>
                <a:off x="5181600" y="5105400"/>
                <a:ext cx="0" cy="228600"/>
              </a:xfrm>
              <a:prstGeom prst="line">
                <a:avLst/>
              </a:prstGeom>
              <a:noFill/>
              <a:ln w="9525">
                <a:solidFill>
                  <a:schemeClr val="tx1"/>
                </a:solidFill>
                <a:miter lim="800000"/>
                <a:headEnd/>
                <a:tailEnd/>
              </a:ln>
              <a:effectLst/>
            </p:spPr>
            <p:txBody>
              <a:bodyPr wrap="none"/>
              <a:lstStyle/>
              <a:p>
                <a:endParaRPr lang="nl-BE"/>
              </a:p>
            </p:txBody>
          </p:sp>
          <p:sp>
            <p:nvSpPr>
              <p:cNvPr id="164885" name="Line 1045"/>
              <p:cNvSpPr>
                <a:spLocks noChangeShapeType="1"/>
              </p:cNvSpPr>
              <p:nvPr/>
            </p:nvSpPr>
            <p:spPr bwMode="auto">
              <a:xfrm>
                <a:off x="4343400" y="5105400"/>
                <a:ext cx="0" cy="228600"/>
              </a:xfrm>
              <a:prstGeom prst="line">
                <a:avLst/>
              </a:prstGeom>
              <a:noFill/>
              <a:ln w="9525">
                <a:solidFill>
                  <a:schemeClr val="tx1"/>
                </a:solidFill>
                <a:miter lim="800000"/>
                <a:headEnd/>
                <a:tailEnd/>
              </a:ln>
              <a:effectLst/>
            </p:spPr>
            <p:txBody>
              <a:bodyPr wrap="none"/>
              <a:lstStyle/>
              <a:p>
                <a:endParaRPr lang="nl-BE"/>
              </a:p>
            </p:txBody>
          </p:sp>
        </p:grpSp>
        <p:sp>
          <p:nvSpPr>
            <p:cNvPr id="164886" name="AutoShape 1046"/>
            <p:cNvSpPr>
              <a:spLocks noChangeArrowheads="1"/>
            </p:cNvSpPr>
            <p:nvPr/>
          </p:nvSpPr>
          <p:spPr bwMode="auto">
            <a:xfrm>
              <a:off x="2857488" y="3500438"/>
              <a:ext cx="2000264" cy="1643074"/>
            </a:xfrm>
            <a:prstGeom prst="wedgeRoundRectCallout">
              <a:avLst>
                <a:gd name="adj1" fmla="val -71963"/>
                <a:gd name="adj2" fmla="val 13111"/>
                <a:gd name="adj3" fmla="val 16667"/>
              </a:avLst>
            </a:prstGeom>
            <a:noFill/>
            <a:ln w="9525">
              <a:solidFill>
                <a:schemeClr val="tx1"/>
              </a:solidFill>
              <a:miter lim="800000"/>
              <a:headEnd/>
              <a:tailEnd/>
            </a:ln>
            <a:effectLst/>
          </p:spPr>
          <p:txBody>
            <a:bodyPr/>
            <a:lstStyle/>
            <a:p>
              <a:pPr algn="ctr"/>
              <a:r>
                <a:rPr lang="en-US" sz="1800" dirty="0"/>
                <a:t>Here are some bytes.  I don’t know what they mean.</a:t>
              </a:r>
            </a:p>
          </p:txBody>
        </p:sp>
        <p:sp>
          <p:nvSpPr>
            <p:cNvPr id="164887" name="AutoShape 1047"/>
            <p:cNvSpPr>
              <a:spLocks noChangeArrowheads="1"/>
            </p:cNvSpPr>
            <p:nvPr/>
          </p:nvSpPr>
          <p:spPr bwMode="auto">
            <a:xfrm>
              <a:off x="7215206" y="3500438"/>
              <a:ext cx="1928794" cy="1700226"/>
            </a:xfrm>
            <a:prstGeom prst="wedgeRoundRectCallout">
              <a:avLst>
                <a:gd name="adj1" fmla="val -62500"/>
                <a:gd name="adj2" fmla="val 16051"/>
                <a:gd name="adj3" fmla="val 16667"/>
              </a:avLst>
            </a:prstGeom>
            <a:noFill/>
            <a:ln w="9525">
              <a:solidFill>
                <a:schemeClr val="tx1"/>
              </a:solidFill>
              <a:miter lim="800000"/>
              <a:headEnd/>
              <a:tailEnd/>
            </a:ln>
            <a:effectLst/>
          </p:spPr>
          <p:txBody>
            <a:bodyPr/>
            <a:lstStyle/>
            <a:p>
              <a:pPr algn="ctr"/>
              <a:r>
                <a:rPr lang="en-US" sz="1800" dirty="0"/>
                <a:t>I’ll pass these to the app.  It knows what to do.</a:t>
              </a:r>
            </a:p>
          </p:txBody>
        </p:sp>
      </p:grpSp>
      <p:sp>
        <p:nvSpPr>
          <p:cNvPr id="23" name="Tekstvak 22"/>
          <p:cNvSpPr txBox="1"/>
          <p:nvPr/>
        </p:nvSpPr>
        <p:spPr>
          <a:xfrm>
            <a:off x="0" y="6215082"/>
            <a:ext cx="1290738" cy="461665"/>
          </a:xfrm>
          <a:prstGeom prst="rect">
            <a:avLst/>
          </a:prstGeom>
          <a:noFill/>
        </p:spPr>
        <p:txBody>
          <a:bodyPr wrap="none" rtlCol="0">
            <a:spAutoFit/>
          </a:bodyPr>
          <a:lstStyle/>
          <a:p>
            <a:r>
              <a:rPr lang="nl-BE" dirty="0" smtClean="0"/>
              <a:t>Host_A</a:t>
            </a:r>
            <a:endParaRPr lang="nl-BE" dirty="0"/>
          </a:p>
        </p:txBody>
      </p:sp>
      <p:sp>
        <p:nvSpPr>
          <p:cNvPr id="24" name="Tekstvak 23"/>
          <p:cNvSpPr txBox="1"/>
          <p:nvPr/>
        </p:nvSpPr>
        <p:spPr>
          <a:xfrm>
            <a:off x="6572264" y="6143644"/>
            <a:ext cx="1290738" cy="461665"/>
          </a:xfrm>
          <a:prstGeom prst="rect">
            <a:avLst/>
          </a:prstGeom>
          <a:noFill/>
        </p:spPr>
        <p:txBody>
          <a:bodyPr wrap="none" rtlCol="0">
            <a:spAutoFit/>
          </a:bodyPr>
          <a:lstStyle/>
          <a:p>
            <a:r>
              <a:rPr lang="nl-BE" dirty="0" smtClean="0"/>
              <a:t>Host_B</a:t>
            </a:r>
            <a:endParaRPr lang="nl-BE"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jdelijke aanduiding voor inhoud 17"/>
          <p:cNvSpPr>
            <a:spLocks noGrp="1"/>
          </p:cNvSpPr>
          <p:nvPr>
            <p:ph idx="1"/>
          </p:nvPr>
        </p:nvSpPr>
        <p:spPr>
          <a:xfrm>
            <a:off x="500034" y="714356"/>
            <a:ext cx="7772400" cy="2500330"/>
          </a:xfrm>
        </p:spPr>
        <p:txBody>
          <a:bodyPr/>
          <a:lstStyle/>
          <a:p>
            <a:r>
              <a:rPr lang="en-US" dirty="0" smtClean="0"/>
              <a:t>A TCP connection is between a </a:t>
            </a:r>
            <a:r>
              <a:rPr lang="en-US" b="1" dirty="0" smtClean="0"/>
              <a:t>Client</a:t>
            </a:r>
            <a:r>
              <a:rPr lang="en-US" dirty="0" smtClean="0"/>
              <a:t> Host and a </a:t>
            </a:r>
            <a:r>
              <a:rPr lang="en-US" b="1" dirty="0" smtClean="0"/>
              <a:t>Server</a:t>
            </a:r>
            <a:r>
              <a:rPr lang="en-US" dirty="0" smtClean="0"/>
              <a:t> Host</a:t>
            </a:r>
          </a:p>
          <a:p>
            <a:r>
              <a:rPr lang="en-US" dirty="0" smtClean="0"/>
              <a:t>The </a:t>
            </a:r>
            <a:r>
              <a:rPr lang="en-US" b="1" dirty="0" smtClean="0"/>
              <a:t>Client</a:t>
            </a:r>
            <a:r>
              <a:rPr lang="en-US" dirty="0" smtClean="0"/>
              <a:t> initiates the connection</a:t>
            </a:r>
          </a:p>
          <a:p>
            <a:r>
              <a:rPr lang="en-US" dirty="0" smtClean="0"/>
              <a:t>The </a:t>
            </a:r>
            <a:r>
              <a:rPr lang="en-US" b="1" dirty="0" smtClean="0"/>
              <a:t>Server</a:t>
            </a:r>
            <a:r>
              <a:rPr lang="en-US" dirty="0" smtClean="0"/>
              <a:t> passively waits to respond</a:t>
            </a:r>
          </a:p>
        </p:txBody>
      </p:sp>
      <p:grpSp>
        <p:nvGrpSpPr>
          <p:cNvPr id="17" name="Groep 16"/>
          <p:cNvGrpSpPr/>
          <p:nvPr/>
        </p:nvGrpSpPr>
        <p:grpSpPr>
          <a:xfrm>
            <a:off x="142844" y="3643314"/>
            <a:ext cx="8172256" cy="2928958"/>
            <a:chOff x="362634" y="3143248"/>
            <a:chExt cx="8172256" cy="2928958"/>
          </a:xfrm>
        </p:grpSpPr>
        <p:sp>
          <p:nvSpPr>
            <p:cNvPr id="19" name="Text Box 4"/>
            <p:cNvSpPr txBox="1">
              <a:spLocks noChangeArrowheads="1"/>
            </p:cNvSpPr>
            <p:nvPr/>
          </p:nvSpPr>
          <p:spPr bwMode="auto">
            <a:xfrm>
              <a:off x="2798505" y="3143248"/>
              <a:ext cx="1475083" cy="830997"/>
            </a:xfrm>
            <a:prstGeom prst="rect">
              <a:avLst/>
            </a:prstGeom>
            <a:noFill/>
            <a:ln w="9525">
              <a:noFill/>
              <a:miter lim="800000"/>
              <a:headEnd/>
              <a:tailEnd/>
            </a:ln>
            <a:effectLst/>
          </p:spPr>
          <p:txBody>
            <a:bodyPr wrap="none">
              <a:spAutoFit/>
            </a:bodyPr>
            <a:lstStyle/>
            <a:p>
              <a:pPr algn="r"/>
              <a:r>
                <a:rPr lang="en-US" b="1" dirty="0" smtClean="0">
                  <a:solidFill>
                    <a:schemeClr val="accent6"/>
                  </a:solidFill>
                </a:rPr>
                <a:t>Client:</a:t>
              </a:r>
            </a:p>
            <a:p>
              <a:r>
                <a:rPr lang="en-US" b="1" dirty="0" smtClean="0">
                  <a:solidFill>
                    <a:schemeClr val="accent6"/>
                  </a:solidFill>
                </a:rPr>
                <a:t>Bob</a:t>
              </a:r>
              <a:endParaRPr lang="en-US" b="1" dirty="0">
                <a:solidFill>
                  <a:schemeClr val="accent6"/>
                </a:solidFill>
              </a:endParaRPr>
            </a:p>
          </p:txBody>
        </p:sp>
        <p:sp>
          <p:nvSpPr>
            <p:cNvPr id="20" name="Text Box 5"/>
            <p:cNvSpPr txBox="1">
              <a:spLocks noChangeArrowheads="1"/>
            </p:cNvSpPr>
            <p:nvPr/>
          </p:nvSpPr>
          <p:spPr bwMode="auto">
            <a:xfrm>
              <a:off x="362634" y="4395806"/>
              <a:ext cx="4031938" cy="1631216"/>
            </a:xfrm>
            <a:prstGeom prst="rect">
              <a:avLst/>
            </a:prstGeom>
            <a:noFill/>
            <a:ln w="9525">
              <a:noFill/>
              <a:miter lim="800000"/>
              <a:headEnd/>
              <a:tailEnd/>
            </a:ln>
            <a:effectLst/>
          </p:spPr>
          <p:txBody>
            <a:bodyPr wrap="none">
              <a:spAutoFit/>
            </a:bodyPr>
            <a:lstStyle/>
            <a:p>
              <a:pPr algn="r"/>
              <a:r>
                <a:rPr lang="en-US" sz="2000" b="1" dirty="0">
                  <a:solidFill>
                    <a:schemeClr val="accent6"/>
                  </a:solidFill>
                </a:rPr>
                <a:t>“Hi.  I’m Bob.”</a:t>
              </a:r>
            </a:p>
            <a:p>
              <a:pPr algn="r"/>
              <a:endParaRPr lang="en-US" sz="2000" b="1" dirty="0">
                <a:solidFill>
                  <a:schemeClr val="accent6"/>
                </a:solidFill>
              </a:endParaRPr>
            </a:p>
            <a:p>
              <a:pPr algn="r"/>
              <a:endParaRPr lang="en-US" sz="2000" b="1" dirty="0">
                <a:solidFill>
                  <a:schemeClr val="accent6"/>
                </a:solidFill>
              </a:endParaRPr>
            </a:p>
            <a:p>
              <a:pPr algn="r"/>
              <a:endParaRPr lang="en-US" sz="2000" b="1" dirty="0">
                <a:solidFill>
                  <a:schemeClr val="accent6"/>
                </a:solidFill>
              </a:endParaRPr>
            </a:p>
            <a:p>
              <a:pPr algn="r"/>
              <a:r>
                <a:rPr lang="en-US" sz="2000" b="1" dirty="0">
                  <a:solidFill>
                    <a:schemeClr val="accent6"/>
                  </a:solidFill>
                </a:rPr>
                <a:t>“Nice to meet you, Jane.”</a:t>
              </a:r>
            </a:p>
          </p:txBody>
        </p:sp>
        <p:sp>
          <p:nvSpPr>
            <p:cNvPr id="21" name="Text Box 6"/>
            <p:cNvSpPr txBox="1">
              <a:spLocks noChangeArrowheads="1"/>
            </p:cNvSpPr>
            <p:nvPr/>
          </p:nvSpPr>
          <p:spPr bwMode="auto">
            <a:xfrm>
              <a:off x="5234362" y="3143248"/>
              <a:ext cx="1475084" cy="830997"/>
            </a:xfrm>
            <a:prstGeom prst="rect">
              <a:avLst/>
            </a:prstGeom>
            <a:noFill/>
            <a:ln w="9525">
              <a:noFill/>
              <a:miter lim="800000"/>
              <a:headEnd/>
              <a:tailEnd/>
            </a:ln>
            <a:effectLst/>
          </p:spPr>
          <p:txBody>
            <a:bodyPr wrap="none">
              <a:spAutoFit/>
            </a:bodyPr>
            <a:lstStyle/>
            <a:p>
              <a:r>
                <a:rPr lang="en-US" b="1" dirty="0">
                  <a:solidFill>
                    <a:srgbClr val="C00000"/>
                  </a:solidFill>
                </a:rPr>
                <a:t>Server</a:t>
              </a:r>
              <a:r>
                <a:rPr lang="en-US" b="1" dirty="0" smtClean="0">
                  <a:solidFill>
                    <a:srgbClr val="C00000"/>
                  </a:solidFill>
                </a:rPr>
                <a:t>:</a:t>
              </a:r>
            </a:p>
            <a:p>
              <a:r>
                <a:rPr lang="en-US" b="1" dirty="0" smtClean="0">
                  <a:solidFill>
                    <a:srgbClr val="C00000"/>
                  </a:solidFill>
                </a:rPr>
                <a:t>Jane</a:t>
              </a:r>
              <a:endParaRPr lang="en-US" b="1" dirty="0">
                <a:solidFill>
                  <a:srgbClr val="C00000"/>
                </a:solidFill>
              </a:endParaRPr>
            </a:p>
          </p:txBody>
        </p:sp>
        <p:sp>
          <p:nvSpPr>
            <p:cNvPr id="22" name="Text Box 7"/>
            <p:cNvSpPr txBox="1">
              <a:spLocks noChangeArrowheads="1"/>
            </p:cNvSpPr>
            <p:nvPr/>
          </p:nvSpPr>
          <p:spPr bwMode="auto">
            <a:xfrm>
              <a:off x="5272458" y="4319606"/>
              <a:ext cx="3262432" cy="1446550"/>
            </a:xfrm>
            <a:prstGeom prst="rect">
              <a:avLst/>
            </a:prstGeom>
            <a:noFill/>
            <a:ln w="9525">
              <a:noFill/>
              <a:miter lim="800000"/>
              <a:headEnd/>
              <a:tailEnd/>
            </a:ln>
            <a:effectLst/>
          </p:spPr>
          <p:txBody>
            <a:bodyPr wrap="none">
              <a:spAutoFit/>
            </a:bodyPr>
            <a:lstStyle/>
            <a:p>
              <a:endParaRPr lang="en-US" dirty="0">
                <a:solidFill>
                  <a:schemeClr val="accent6"/>
                </a:solidFill>
              </a:endParaRPr>
            </a:p>
            <a:p>
              <a:endParaRPr lang="en-US" dirty="0">
                <a:solidFill>
                  <a:schemeClr val="accent6"/>
                </a:solidFill>
              </a:endParaRPr>
            </a:p>
            <a:p>
              <a:r>
                <a:rPr lang="en-US" sz="2000" b="1" dirty="0">
                  <a:solidFill>
                    <a:srgbClr val="C00000"/>
                  </a:solidFill>
                </a:rPr>
                <a:t>“Hi, Bob.  I’m Jane”</a:t>
              </a:r>
            </a:p>
            <a:p>
              <a:endParaRPr lang="en-US" sz="2000" b="1" dirty="0">
                <a:solidFill>
                  <a:schemeClr val="accent6"/>
                </a:solidFill>
              </a:endParaRPr>
            </a:p>
          </p:txBody>
        </p:sp>
        <p:sp>
          <p:nvSpPr>
            <p:cNvPr id="23" name="Line 8"/>
            <p:cNvSpPr>
              <a:spLocks noChangeShapeType="1"/>
            </p:cNvSpPr>
            <p:nvPr/>
          </p:nvSpPr>
          <p:spPr bwMode="auto">
            <a:xfrm>
              <a:off x="4358058" y="4700606"/>
              <a:ext cx="914400" cy="0"/>
            </a:xfrm>
            <a:prstGeom prst="line">
              <a:avLst/>
            </a:prstGeom>
            <a:noFill/>
            <a:ln w="50800">
              <a:solidFill>
                <a:schemeClr val="accent6"/>
              </a:solidFill>
              <a:miter lim="800000"/>
              <a:headEnd/>
              <a:tailEnd type="triangle" w="med" len="med"/>
            </a:ln>
            <a:effectLst/>
          </p:spPr>
          <p:txBody>
            <a:bodyPr wrap="none"/>
            <a:lstStyle/>
            <a:p>
              <a:endParaRPr lang="nl-BE">
                <a:solidFill>
                  <a:schemeClr val="accent6"/>
                </a:solidFill>
              </a:endParaRPr>
            </a:p>
          </p:txBody>
        </p:sp>
        <p:sp>
          <p:nvSpPr>
            <p:cNvPr id="24" name="Line 9"/>
            <p:cNvSpPr>
              <a:spLocks noChangeShapeType="1"/>
            </p:cNvSpPr>
            <p:nvPr/>
          </p:nvSpPr>
          <p:spPr bwMode="auto">
            <a:xfrm flipH="1">
              <a:off x="4358058" y="5310206"/>
              <a:ext cx="838200" cy="0"/>
            </a:xfrm>
            <a:prstGeom prst="line">
              <a:avLst/>
            </a:prstGeom>
            <a:noFill/>
            <a:ln w="50800">
              <a:solidFill>
                <a:srgbClr val="C00000"/>
              </a:solidFill>
              <a:miter lim="800000"/>
              <a:headEnd/>
              <a:tailEnd type="triangle" w="med" len="med"/>
            </a:ln>
            <a:effectLst/>
          </p:spPr>
          <p:txBody>
            <a:bodyPr wrap="none"/>
            <a:lstStyle/>
            <a:p>
              <a:endParaRPr lang="nl-BE">
                <a:solidFill>
                  <a:schemeClr val="accent6"/>
                </a:solidFill>
              </a:endParaRPr>
            </a:p>
          </p:txBody>
        </p:sp>
        <p:sp>
          <p:nvSpPr>
            <p:cNvPr id="25" name="Line 10"/>
            <p:cNvSpPr>
              <a:spLocks noChangeShapeType="1"/>
            </p:cNvSpPr>
            <p:nvPr/>
          </p:nvSpPr>
          <p:spPr bwMode="auto">
            <a:xfrm>
              <a:off x="4358058" y="6072206"/>
              <a:ext cx="914400" cy="0"/>
            </a:xfrm>
            <a:prstGeom prst="line">
              <a:avLst/>
            </a:prstGeom>
            <a:noFill/>
            <a:ln w="50800">
              <a:solidFill>
                <a:schemeClr val="accent6"/>
              </a:solidFill>
              <a:miter lim="800000"/>
              <a:headEnd/>
              <a:tailEnd type="triangle" w="med" len="med"/>
            </a:ln>
            <a:effectLst/>
          </p:spPr>
          <p:txBody>
            <a:bodyPr wrap="none"/>
            <a:lstStyle/>
            <a:p>
              <a:endParaRPr lang="nl-BE">
                <a:solidFill>
                  <a:schemeClr val="accent6"/>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85800" y="357166"/>
            <a:ext cx="7772400" cy="1143000"/>
          </a:xfrm>
        </p:spPr>
        <p:txBody>
          <a:bodyPr/>
          <a:lstStyle/>
          <a:p>
            <a:r>
              <a:rPr lang="en-US" dirty="0"/>
              <a:t>Sockets</a:t>
            </a:r>
          </a:p>
        </p:txBody>
      </p:sp>
      <p:sp>
        <p:nvSpPr>
          <p:cNvPr id="15363" name="Rectangle 3"/>
          <p:cNvSpPr>
            <a:spLocks noGrp="1" noChangeArrowheads="1"/>
          </p:cNvSpPr>
          <p:nvPr>
            <p:ph type="body" idx="1"/>
          </p:nvPr>
        </p:nvSpPr>
        <p:spPr>
          <a:xfrm>
            <a:off x="685800" y="1428736"/>
            <a:ext cx="7772400" cy="4114800"/>
          </a:xfrm>
        </p:spPr>
        <p:txBody>
          <a:bodyPr/>
          <a:lstStyle/>
          <a:p>
            <a:r>
              <a:rPr lang="en-US" dirty="0"/>
              <a:t>The Java interface with a TCP connection is </a:t>
            </a:r>
            <a:r>
              <a:rPr lang="en-US" dirty="0" smtClean="0"/>
              <a:t>called a </a:t>
            </a:r>
            <a:r>
              <a:rPr lang="en-US" i="1" dirty="0"/>
              <a:t>socket</a:t>
            </a:r>
            <a:r>
              <a:rPr lang="en-US" dirty="0"/>
              <a:t>.</a:t>
            </a:r>
          </a:p>
          <a:p>
            <a:r>
              <a:rPr lang="en-US" dirty="0"/>
              <a:t>A socket is a Java object which has methods to connect, accept connections and transfer data.</a:t>
            </a:r>
          </a:p>
          <a:p>
            <a:r>
              <a:rPr lang="en-US" dirty="0"/>
              <a:t>Core Networking is in  </a:t>
            </a:r>
            <a:r>
              <a:rPr lang="en-US" i="1" dirty="0"/>
              <a:t>java.net.*</a:t>
            </a:r>
          </a:p>
          <a:p>
            <a:r>
              <a:rPr lang="en-US" dirty="0"/>
              <a:t>TCP Sockets come in two </a:t>
            </a:r>
            <a:r>
              <a:rPr lang="en-US" dirty="0" err="1"/>
              <a:t>flavours</a:t>
            </a:r>
            <a:r>
              <a:rPr lang="en-US" dirty="0"/>
              <a:t>: </a:t>
            </a:r>
            <a:r>
              <a:rPr lang="en-US" b="1" dirty="0" err="1"/>
              <a:t>ServerSocket</a:t>
            </a:r>
            <a:r>
              <a:rPr lang="en-US" dirty="0"/>
              <a:t> and </a:t>
            </a:r>
            <a:r>
              <a:rPr lang="en-US" b="1" dirty="0"/>
              <a:t>Socket</a:t>
            </a:r>
            <a:r>
              <a:rPr lang="en-US" dirty="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71414"/>
            <a:ext cx="7772400" cy="1143000"/>
          </a:xfrm>
        </p:spPr>
        <p:txBody>
          <a:bodyPr/>
          <a:lstStyle/>
          <a:p>
            <a:r>
              <a:rPr lang="en-US" dirty="0" err="1"/>
              <a:t>java.net.Socket</a:t>
            </a:r>
            <a:endParaRPr lang="en-US" dirty="0"/>
          </a:p>
        </p:txBody>
      </p:sp>
      <p:sp>
        <p:nvSpPr>
          <p:cNvPr id="18435" name="Rectangle 3"/>
          <p:cNvSpPr>
            <a:spLocks noGrp="1" noChangeArrowheads="1"/>
          </p:cNvSpPr>
          <p:nvPr>
            <p:ph type="body" idx="1"/>
          </p:nvPr>
        </p:nvSpPr>
        <p:spPr>
          <a:xfrm>
            <a:off x="357158" y="2428868"/>
            <a:ext cx="8501122" cy="3929090"/>
          </a:xfrm>
        </p:spPr>
        <p:txBody>
          <a:bodyPr/>
          <a:lstStyle/>
          <a:p>
            <a:pPr lvl="1"/>
            <a:r>
              <a:rPr lang="en-US" b="1" dirty="0"/>
              <a:t>Socket(</a:t>
            </a:r>
            <a:r>
              <a:rPr lang="en-US" b="1" dirty="0" err="1"/>
              <a:t>InetAddress</a:t>
            </a:r>
            <a:r>
              <a:rPr lang="en-US" b="1" dirty="0"/>
              <a:t> address, </a:t>
            </a:r>
            <a:r>
              <a:rPr lang="en-US" b="1" dirty="0" err="1"/>
              <a:t>int</a:t>
            </a:r>
            <a:r>
              <a:rPr lang="en-US" b="1" dirty="0"/>
              <a:t> </a:t>
            </a:r>
            <a:r>
              <a:rPr lang="en-US" b="1" dirty="0" smtClean="0"/>
              <a:t>port)</a:t>
            </a:r>
          </a:p>
          <a:p>
            <a:pPr lvl="1">
              <a:buNone/>
            </a:pPr>
            <a:r>
              <a:rPr lang="en-US" sz="2000" b="1" dirty="0" smtClean="0"/>
              <a:t>	</a:t>
            </a:r>
            <a:r>
              <a:rPr lang="en-US" sz="2000" dirty="0" smtClean="0"/>
              <a:t>Creates </a:t>
            </a:r>
            <a:r>
              <a:rPr lang="en-US" sz="2000" dirty="0"/>
              <a:t>a stream socket and connects it </a:t>
            </a:r>
            <a:r>
              <a:rPr lang="en-US" sz="2000" dirty="0" smtClean="0"/>
              <a:t>to the specified </a:t>
            </a:r>
            <a:r>
              <a:rPr lang="en-US" sz="2000" dirty="0"/>
              <a:t>port number at </a:t>
            </a:r>
            <a:r>
              <a:rPr lang="en-US" sz="2000" dirty="0" smtClean="0"/>
              <a:t>the specified </a:t>
            </a:r>
            <a:r>
              <a:rPr lang="en-US" sz="2000" dirty="0"/>
              <a:t>IP address.</a:t>
            </a:r>
            <a:endParaRPr lang="en-US" dirty="0"/>
          </a:p>
          <a:p>
            <a:pPr lvl="1"/>
            <a:r>
              <a:rPr lang="en-US" b="1" dirty="0" err="1"/>
              <a:t>InputStream</a:t>
            </a:r>
            <a:r>
              <a:rPr lang="en-US" b="1" dirty="0"/>
              <a:t> </a:t>
            </a:r>
            <a:r>
              <a:rPr lang="en-US" b="1" dirty="0" err="1"/>
              <a:t>getInputStream</a:t>
            </a:r>
            <a:r>
              <a:rPr lang="en-US" b="1" dirty="0" smtClean="0"/>
              <a:t>()</a:t>
            </a:r>
          </a:p>
          <a:p>
            <a:pPr lvl="1">
              <a:buNone/>
            </a:pPr>
            <a:r>
              <a:rPr lang="en-US" sz="2000" b="1" dirty="0" smtClean="0"/>
              <a:t>	</a:t>
            </a:r>
            <a:r>
              <a:rPr lang="en-US" sz="2000" dirty="0" smtClean="0"/>
              <a:t>Returns </a:t>
            </a:r>
            <a:r>
              <a:rPr lang="en-US" sz="2000" dirty="0"/>
              <a:t>an input stream for this socket.</a:t>
            </a:r>
            <a:endParaRPr lang="en-US" dirty="0"/>
          </a:p>
          <a:p>
            <a:pPr lvl="1"/>
            <a:r>
              <a:rPr lang="en-US" b="1" dirty="0" err="1"/>
              <a:t>OutputStream</a:t>
            </a:r>
            <a:r>
              <a:rPr lang="en-US" b="1" dirty="0"/>
              <a:t> </a:t>
            </a:r>
            <a:r>
              <a:rPr lang="en-US" b="1" dirty="0" err="1"/>
              <a:t>getOutputStream</a:t>
            </a:r>
            <a:r>
              <a:rPr lang="en-US" b="1" dirty="0" smtClean="0"/>
              <a:t>()</a:t>
            </a:r>
          </a:p>
          <a:p>
            <a:pPr lvl="1">
              <a:buNone/>
            </a:pPr>
            <a:r>
              <a:rPr lang="en-US" sz="2000" b="1" dirty="0" smtClean="0"/>
              <a:t>	</a:t>
            </a:r>
            <a:r>
              <a:rPr lang="en-US" sz="2000" dirty="0" smtClean="0"/>
              <a:t>Returns </a:t>
            </a:r>
            <a:r>
              <a:rPr lang="en-US" sz="2000" dirty="0"/>
              <a:t>an output stream for this socket.</a:t>
            </a:r>
            <a:endParaRPr lang="en-US" sz="2800" dirty="0"/>
          </a:p>
          <a:p>
            <a:pPr lvl="1"/>
            <a:r>
              <a:rPr lang="en-US" b="1" dirty="0"/>
              <a:t>void close</a:t>
            </a:r>
            <a:r>
              <a:rPr lang="en-US" b="1" dirty="0" smtClean="0"/>
              <a:t>()</a:t>
            </a:r>
          </a:p>
          <a:p>
            <a:pPr lvl="1">
              <a:buNone/>
            </a:pPr>
            <a:r>
              <a:rPr lang="en-US" sz="2000" b="1" dirty="0" smtClean="0"/>
              <a:t>	</a:t>
            </a:r>
            <a:r>
              <a:rPr lang="en-US" sz="2000" dirty="0" smtClean="0"/>
              <a:t>Closes </a:t>
            </a:r>
            <a:r>
              <a:rPr lang="en-US" sz="2000" dirty="0"/>
              <a:t>this socket </a:t>
            </a:r>
            <a:r>
              <a:rPr lang="en-US" sz="2000" dirty="0" smtClean="0"/>
              <a:t>(drops </a:t>
            </a:r>
            <a:r>
              <a:rPr lang="en-US" sz="2000" dirty="0"/>
              <a:t>the connection)</a:t>
            </a:r>
            <a:endParaRPr lang="en-US" sz="2800" dirty="0"/>
          </a:p>
        </p:txBody>
      </p:sp>
      <p:sp>
        <p:nvSpPr>
          <p:cNvPr id="4" name="Rechthoek 3"/>
          <p:cNvSpPr/>
          <p:nvPr/>
        </p:nvSpPr>
        <p:spPr>
          <a:xfrm>
            <a:off x="1357226" y="1142984"/>
            <a:ext cx="7358178" cy="1015663"/>
          </a:xfrm>
          <a:prstGeom prst="rect">
            <a:avLst/>
          </a:prstGeom>
          <a:ln w="25400">
            <a:solidFill>
              <a:schemeClr val="accent6"/>
            </a:solidFill>
          </a:ln>
        </p:spPr>
        <p:txBody>
          <a:bodyPr wrap="square">
            <a:spAutoFit/>
          </a:bodyPr>
          <a:lstStyle/>
          <a:p>
            <a:pPr algn="l"/>
            <a:r>
              <a:rPr lang="en-US" sz="2000" b="1" i="0" dirty="0" err="1" smtClean="0">
                <a:solidFill>
                  <a:schemeClr val="tx1"/>
                </a:solidFill>
              </a:rPr>
              <a:t>InetAddress</a:t>
            </a:r>
            <a:r>
              <a:rPr lang="en-US" sz="2000" b="1" i="0" dirty="0" smtClean="0">
                <a:solidFill>
                  <a:schemeClr val="tx1"/>
                </a:solidFill>
              </a:rPr>
              <a:t> host = 				</a:t>
            </a:r>
            <a:r>
              <a:rPr lang="en-US" sz="2000" b="1" i="0" dirty="0" err="1" smtClean="0">
                <a:solidFill>
                  <a:schemeClr val="tx1"/>
                </a:solidFill>
              </a:rPr>
              <a:t>InetAddress.getByName</a:t>
            </a:r>
            <a:r>
              <a:rPr lang="en-US" sz="2000" b="1" i="0" dirty="0" smtClean="0">
                <a:solidFill>
                  <a:schemeClr val="tx1"/>
                </a:solidFill>
              </a:rPr>
              <a:t>("www.google.com");</a:t>
            </a:r>
          </a:p>
          <a:p>
            <a:pPr algn="l"/>
            <a:r>
              <a:rPr lang="en-US" sz="2000" b="1" i="0" dirty="0" smtClean="0">
                <a:solidFill>
                  <a:schemeClr val="accent2"/>
                </a:solidFill>
              </a:rPr>
              <a:t>Socket</a:t>
            </a:r>
            <a:r>
              <a:rPr lang="en-US" sz="2000" b="1" i="0" dirty="0" smtClean="0"/>
              <a:t> sock = </a:t>
            </a:r>
            <a:r>
              <a:rPr lang="en-US" sz="2000" b="1" i="0" dirty="0" smtClean="0">
                <a:solidFill>
                  <a:schemeClr val="accent2"/>
                </a:solidFill>
              </a:rPr>
              <a:t>new Socket(</a:t>
            </a:r>
            <a:r>
              <a:rPr lang="en-US" sz="2000" b="1" i="0" dirty="0" smtClean="0"/>
              <a:t>host, 6789</a:t>
            </a:r>
            <a:r>
              <a:rPr lang="en-US" sz="2000" b="1" i="0" dirty="0" smtClean="0">
                <a:solidFill>
                  <a:schemeClr val="accent2"/>
                </a:solidFill>
              </a:rPr>
              <a:t>)</a:t>
            </a:r>
            <a:r>
              <a:rPr lang="en-US" sz="2000" b="1" i="0" dirty="0" smtClean="0"/>
              <a:t>;</a:t>
            </a:r>
            <a:endParaRPr lang="en-US" sz="2000" b="1" i="0" dirty="0"/>
          </a:p>
        </p:txBody>
      </p:sp>
      <p:sp>
        <p:nvSpPr>
          <p:cNvPr id="5" name="Tekstvak 4"/>
          <p:cNvSpPr txBox="1"/>
          <p:nvPr/>
        </p:nvSpPr>
        <p:spPr>
          <a:xfrm>
            <a:off x="0" y="1142984"/>
            <a:ext cx="1290738" cy="830997"/>
          </a:xfrm>
          <a:prstGeom prst="rect">
            <a:avLst/>
          </a:prstGeom>
          <a:noFill/>
        </p:spPr>
        <p:txBody>
          <a:bodyPr wrap="none" rtlCol="0">
            <a:spAutoFit/>
          </a:bodyPr>
          <a:lstStyle/>
          <a:p>
            <a:r>
              <a:rPr lang="nl-BE" dirty="0" err="1" smtClean="0"/>
              <a:t>Client</a:t>
            </a:r>
            <a:endParaRPr lang="nl-BE" dirty="0" smtClean="0"/>
          </a:p>
          <a:p>
            <a:r>
              <a:rPr lang="nl-BE" dirty="0" smtClean="0"/>
              <a:t>Side:</a:t>
            </a:r>
            <a:endParaRPr lang="nl-B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71414"/>
            <a:ext cx="7772400" cy="1143000"/>
          </a:xfrm>
        </p:spPr>
        <p:txBody>
          <a:bodyPr/>
          <a:lstStyle/>
          <a:p>
            <a:r>
              <a:rPr lang="en-US" dirty="0" err="1"/>
              <a:t>java.net.ServerSocket</a:t>
            </a:r>
            <a:endParaRPr lang="en-US" dirty="0"/>
          </a:p>
        </p:txBody>
      </p:sp>
      <p:sp>
        <p:nvSpPr>
          <p:cNvPr id="17411" name="Rectangle 3"/>
          <p:cNvSpPr>
            <a:spLocks noGrp="1" noChangeArrowheads="1"/>
          </p:cNvSpPr>
          <p:nvPr>
            <p:ph type="body" idx="1"/>
          </p:nvPr>
        </p:nvSpPr>
        <p:spPr>
          <a:xfrm>
            <a:off x="642910" y="2357430"/>
            <a:ext cx="8243918" cy="4114800"/>
          </a:xfrm>
        </p:spPr>
        <p:txBody>
          <a:bodyPr/>
          <a:lstStyle/>
          <a:p>
            <a:r>
              <a:rPr lang="en-US" b="1" dirty="0" err="1"/>
              <a:t>ServerSocket</a:t>
            </a:r>
            <a:r>
              <a:rPr lang="en-US" b="1" dirty="0"/>
              <a:t>(</a:t>
            </a:r>
            <a:r>
              <a:rPr lang="en-US" b="1" dirty="0" err="1"/>
              <a:t>int</a:t>
            </a:r>
            <a:r>
              <a:rPr lang="en-US" b="1" dirty="0"/>
              <a:t> </a:t>
            </a:r>
            <a:r>
              <a:rPr lang="en-US" b="1" dirty="0" smtClean="0"/>
              <a:t>port)</a:t>
            </a:r>
          </a:p>
          <a:p>
            <a:pPr>
              <a:buNone/>
            </a:pPr>
            <a:r>
              <a:rPr lang="en-US" sz="2400" b="1" dirty="0" smtClean="0"/>
              <a:t>		</a:t>
            </a:r>
            <a:r>
              <a:rPr lang="en-US" sz="2400" dirty="0" smtClean="0"/>
              <a:t>Creates </a:t>
            </a:r>
            <a:r>
              <a:rPr lang="en-US" sz="2400" dirty="0"/>
              <a:t>a server socket on a specified port.</a:t>
            </a:r>
            <a:endParaRPr lang="en-US" dirty="0"/>
          </a:p>
          <a:p>
            <a:r>
              <a:rPr lang="en-US" b="1" dirty="0"/>
              <a:t>Socket accept</a:t>
            </a:r>
            <a:r>
              <a:rPr lang="en-US" b="1" dirty="0" smtClean="0"/>
              <a:t>()</a:t>
            </a:r>
          </a:p>
          <a:p>
            <a:pPr>
              <a:buNone/>
            </a:pPr>
            <a:r>
              <a:rPr lang="en-US" sz="2400" b="1" dirty="0" smtClean="0"/>
              <a:t>		</a:t>
            </a:r>
            <a:r>
              <a:rPr lang="en-US" sz="2400" dirty="0" smtClean="0"/>
              <a:t>Listens </a:t>
            </a:r>
            <a:r>
              <a:rPr lang="en-US" sz="2400" dirty="0"/>
              <a:t>for a connection to be made to </a:t>
            </a:r>
            <a:r>
              <a:rPr lang="en-US" sz="2400" dirty="0" smtClean="0"/>
              <a:t>this socket </a:t>
            </a:r>
          </a:p>
          <a:p>
            <a:pPr>
              <a:buNone/>
            </a:pPr>
            <a:r>
              <a:rPr lang="en-US" sz="2400" dirty="0" smtClean="0"/>
              <a:t>		and </a:t>
            </a:r>
            <a:r>
              <a:rPr lang="en-US" sz="2400" dirty="0"/>
              <a:t>accepts it.</a:t>
            </a:r>
          </a:p>
          <a:p>
            <a:r>
              <a:rPr lang="en-US" b="1" dirty="0"/>
              <a:t>void </a:t>
            </a:r>
            <a:r>
              <a:rPr lang="en-US" b="1" dirty="0" smtClean="0"/>
              <a:t>close()</a:t>
            </a:r>
          </a:p>
          <a:p>
            <a:pPr>
              <a:buNone/>
            </a:pPr>
            <a:r>
              <a:rPr lang="en-US" sz="2400" b="1" dirty="0" smtClean="0"/>
              <a:t>		</a:t>
            </a:r>
            <a:r>
              <a:rPr lang="en-US" sz="2400" dirty="0" smtClean="0"/>
              <a:t>Closes </a:t>
            </a:r>
            <a:r>
              <a:rPr lang="en-US" sz="2400" dirty="0"/>
              <a:t>this </a:t>
            </a:r>
            <a:r>
              <a:rPr lang="en-US" sz="2400" dirty="0" smtClean="0"/>
              <a:t>socket</a:t>
            </a:r>
            <a:endParaRPr lang="en-US" dirty="0"/>
          </a:p>
          <a:p>
            <a:endParaRPr lang="en-US" dirty="0"/>
          </a:p>
          <a:p>
            <a:endParaRPr lang="en-US" dirty="0"/>
          </a:p>
        </p:txBody>
      </p:sp>
      <p:sp>
        <p:nvSpPr>
          <p:cNvPr id="4" name="Rechthoek 3"/>
          <p:cNvSpPr/>
          <p:nvPr/>
        </p:nvSpPr>
        <p:spPr>
          <a:xfrm>
            <a:off x="1357226" y="1357298"/>
            <a:ext cx="7358178" cy="707886"/>
          </a:xfrm>
          <a:prstGeom prst="rect">
            <a:avLst/>
          </a:prstGeom>
          <a:ln w="25400">
            <a:solidFill>
              <a:schemeClr val="accent6"/>
            </a:solidFill>
          </a:ln>
        </p:spPr>
        <p:txBody>
          <a:bodyPr wrap="square">
            <a:spAutoFit/>
          </a:bodyPr>
          <a:lstStyle/>
          <a:p>
            <a:pPr algn="l"/>
            <a:r>
              <a:rPr lang="en-US" sz="2000" b="1" i="0" dirty="0" err="1" smtClean="0">
                <a:solidFill>
                  <a:schemeClr val="accent6"/>
                </a:solidFill>
                <a:cs typeface="Courier New" pitchFamily="49" charset="0"/>
              </a:rPr>
              <a:t>ServerSocket</a:t>
            </a:r>
            <a:r>
              <a:rPr lang="en-US" sz="2000" b="1" i="0" dirty="0" smtClean="0">
                <a:solidFill>
                  <a:schemeClr val="tx1"/>
                </a:solidFill>
                <a:cs typeface="Courier New" pitchFamily="49" charset="0"/>
              </a:rPr>
              <a:t> </a:t>
            </a:r>
            <a:r>
              <a:rPr lang="en-US" sz="2000" b="1" i="0" dirty="0" err="1" smtClean="0">
                <a:solidFill>
                  <a:schemeClr val="tx1"/>
                </a:solidFill>
                <a:cs typeface="Courier New" pitchFamily="49" charset="0"/>
              </a:rPr>
              <a:t>servSock</a:t>
            </a:r>
            <a:r>
              <a:rPr lang="en-US" sz="2000" b="1" i="0" dirty="0" smtClean="0">
                <a:solidFill>
                  <a:schemeClr val="tx1"/>
                </a:solidFill>
                <a:cs typeface="Courier New" pitchFamily="49" charset="0"/>
              </a:rPr>
              <a:t> = </a:t>
            </a:r>
            <a:r>
              <a:rPr lang="en-US" sz="2000" b="1" i="0" dirty="0" smtClean="0">
                <a:solidFill>
                  <a:schemeClr val="accent6"/>
                </a:solidFill>
                <a:cs typeface="Courier New" pitchFamily="49" charset="0"/>
              </a:rPr>
              <a:t>new </a:t>
            </a:r>
            <a:r>
              <a:rPr lang="en-US" sz="2000" b="1" i="0" dirty="0" err="1" smtClean="0">
                <a:solidFill>
                  <a:schemeClr val="accent6"/>
                </a:solidFill>
                <a:cs typeface="Courier New" pitchFamily="49" charset="0"/>
              </a:rPr>
              <a:t>ServerSocket</a:t>
            </a:r>
            <a:r>
              <a:rPr lang="en-US" sz="2000" b="1" i="0" dirty="0" smtClean="0">
                <a:solidFill>
                  <a:schemeClr val="tx1"/>
                </a:solidFill>
                <a:cs typeface="Courier New" pitchFamily="49" charset="0"/>
              </a:rPr>
              <a:t>(6789);</a:t>
            </a:r>
          </a:p>
          <a:p>
            <a:pPr algn="l"/>
            <a:r>
              <a:rPr lang="en-US" sz="2000" b="1" i="0" dirty="0" smtClean="0">
                <a:solidFill>
                  <a:schemeClr val="tx1"/>
                </a:solidFill>
                <a:cs typeface="Courier New" pitchFamily="49" charset="0"/>
              </a:rPr>
              <a:t>Socket </a:t>
            </a:r>
            <a:r>
              <a:rPr lang="en-US" sz="2000" b="1" i="0" dirty="0" err="1" smtClean="0">
                <a:solidFill>
                  <a:schemeClr val="tx1"/>
                </a:solidFill>
                <a:cs typeface="Courier New" pitchFamily="49" charset="0"/>
              </a:rPr>
              <a:t>clntSock</a:t>
            </a:r>
            <a:r>
              <a:rPr lang="en-US" sz="2000" b="1" i="0" dirty="0" smtClean="0">
                <a:solidFill>
                  <a:schemeClr val="tx1"/>
                </a:solidFill>
                <a:cs typeface="Courier New" pitchFamily="49" charset="0"/>
              </a:rPr>
              <a:t> = </a:t>
            </a:r>
            <a:r>
              <a:rPr lang="en-US" sz="2000" b="1" i="0" dirty="0" err="1" smtClean="0">
                <a:solidFill>
                  <a:schemeClr val="tx1"/>
                </a:solidFill>
                <a:cs typeface="Courier New" pitchFamily="49" charset="0"/>
              </a:rPr>
              <a:t>servSock.accept</a:t>
            </a:r>
            <a:r>
              <a:rPr lang="en-US" sz="2000" b="1" i="0" dirty="0" smtClean="0">
                <a:solidFill>
                  <a:schemeClr val="tx1"/>
                </a:solidFill>
                <a:cs typeface="Courier New" pitchFamily="49" charset="0"/>
              </a:rPr>
              <a:t>();</a:t>
            </a:r>
          </a:p>
        </p:txBody>
      </p:sp>
      <p:sp>
        <p:nvSpPr>
          <p:cNvPr id="5" name="Tekstvak 4"/>
          <p:cNvSpPr txBox="1"/>
          <p:nvPr/>
        </p:nvSpPr>
        <p:spPr>
          <a:xfrm>
            <a:off x="0" y="1142984"/>
            <a:ext cx="1290738" cy="830997"/>
          </a:xfrm>
          <a:prstGeom prst="rect">
            <a:avLst/>
          </a:prstGeom>
          <a:noFill/>
        </p:spPr>
        <p:txBody>
          <a:bodyPr wrap="none" rtlCol="0">
            <a:spAutoFit/>
          </a:bodyPr>
          <a:lstStyle/>
          <a:p>
            <a:r>
              <a:rPr lang="nl-BE" dirty="0" smtClean="0"/>
              <a:t>Server</a:t>
            </a:r>
          </a:p>
          <a:p>
            <a:r>
              <a:rPr lang="nl-BE" dirty="0" smtClean="0"/>
              <a:t>Side:</a:t>
            </a:r>
            <a:endParaRPr lang="nl-B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61"/>
          <p:cNvSpPr>
            <a:spLocks noChangeArrowheads="1"/>
          </p:cNvSpPr>
          <p:nvPr/>
        </p:nvSpPr>
        <p:spPr bwMode="auto">
          <a:xfrm>
            <a:off x="5011123" y="1142545"/>
            <a:ext cx="3847157" cy="3047395"/>
          </a:xfrm>
          <a:prstGeom prst="rect">
            <a:avLst/>
          </a:prstGeom>
          <a:solidFill>
            <a:schemeClr val="accent1">
              <a:alpha val="50000"/>
            </a:schemeClr>
          </a:solidFill>
          <a:ln w="38100">
            <a:solidFill>
              <a:schemeClr val="tx1"/>
            </a:solidFill>
            <a:miter lim="800000"/>
            <a:headEnd/>
            <a:tailEnd/>
          </a:ln>
          <a:effectLst/>
        </p:spPr>
        <p:txBody>
          <a:bodyPr wrap="square" anchor="ctr">
            <a:spAutoFit/>
          </a:bodyPr>
          <a:lstStyle/>
          <a:p>
            <a:endParaRPr lang="nl-BE" dirty="0" smtClean="0"/>
          </a:p>
          <a:p>
            <a:endParaRPr lang="nl-BE" dirty="0" smtClean="0"/>
          </a:p>
          <a:p>
            <a:endParaRPr lang="nl-BE" dirty="0" smtClean="0"/>
          </a:p>
          <a:p>
            <a:endParaRPr lang="nl-BE" dirty="0" smtClean="0"/>
          </a:p>
          <a:p>
            <a:endParaRPr lang="nl-BE" dirty="0" smtClean="0"/>
          </a:p>
          <a:p>
            <a:endParaRPr lang="nl-BE" dirty="0" smtClean="0"/>
          </a:p>
          <a:p>
            <a:endParaRPr lang="nl-BE" dirty="0" smtClean="0"/>
          </a:p>
          <a:p>
            <a:endParaRPr lang="nl-BE" dirty="0"/>
          </a:p>
        </p:txBody>
      </p:sp>
      <p:sp>
        <p:nvSpPr>
          <p:cNvPr id="6" name="Text Box 1062"/>
          <p:cNvSpPr txBox="1">
            <a:spLocks noChangeArrowheads="1"/>
          </p:cNvSpPr>
          <p:nvPr/>
        </p:nvSpPr>
        <p:spPr bwMode="auto">
          <a:xfrm>
            <a:off x="5583453" y="3714395"/>
            <a:ext cx="2915208" cy="368710"/>
          </a:xfrm>
          <a:prstGeom prst="rect">
            <a:avLst/>
          </a:prstGeom>
          <a:noFill/>
          <a:ln w="9525">
            <a:noFill/>
            <a:miter lim="800000"/>
            <a:headEnd/>
            <a:tailEnd/>
          </a:ln>
          <a:effectLst/>
        </p:spPr>
        <p:txBody>
          <a:bodyPr wrap="square">
            <a:spAutoFit/>
          </a:bodyPr>
          <a:lstStyle/>
          <a:p>
            <a:r>
              <a:rPr lang="nl-BE" sz="1800" b="1" dirty="0">
                <a:latin typeface="Courier New" pitchFamily="49" charset="0"/>
              </a:rPr>
              <a:t>GRD030PC11.kahosl.be</a:t>
            </a:r>
            <a:endParaRPr lang="nl-NL" sz="1800" b="1" dirty="0">
              <a:latin typeface="Courier New" pitchFamily="49" charset="0"/>
            </a:endParaRPr>
          </a:p>
        </p:txBody>
      </p:sp>
      <p:sp>
        <p:nvSpPr>
          <p:cNvPr id="7" name="AutoShape 1063"/>
          <p:cNvSpPr>
            <a:spLocks noChangeArrowheads="1"/>
          </p:cNvSpPr>
          <p:nvPr/>
        </p:nvSpPr>
        <p:spPr bwMode="auto">
          <a:xfrm>
            <a:off x="5225364" y="1409632"/>
            <a:ext cx="3499780" cy="2145814"/>
          </a:xfrm>
          <a:prstGeom prst="roundRect">
            <a:avLst>
              <a:gd name="adj" fmla="val 16667"/>
            </a:avLst>
          </a:prstGeom>
          <a:solidFill>
            <a:srgbClr val="00FFFF"/>
          </a:solidFill>
          <a:ln w="9525">
            <a:solidFill>
              <a:schemeClr val="tx1"/>
            </a:solidFill>
            <a:round/>
            <a:headEnd/>
            <a:tailEnd/>
          </a:ln>
          <a:effectLst/>
        </p:spPr>
        <p:txBody>
          <a:bodyPr wrap="square" anchor="ctr">
            <a:spAutoFit/>
          </a:bodyPr>
          <a:lstStyle/>
          <a:p>
            <a:pPr algn="ctr"/>
            <a:endParaRPr lang="fr-BE" sz="2000" dirty="0"/>
          </a:p>
          <a:p>
            <a:pPr algn="ctr"/>
            <a:endParaRPr lang="fr-BE" sz="2000" dirty="0"/>
          </a:p>
          <a:p>
            <a:pPr algn="ctr"/>
            <a:endParaRPr lang="fr-BE" sz="2000" dirty="0"/>
          </a:p>
          <a:p>
            <a:pPr algn="r"/>
            <a:endParaRPr lang="fr-BE" sz="2000" dirty="0" smtClean="0"/>
          </a:p>
          <a:p>
            <a:pPr algn="r"/>
            <a:endParaRPr lang="fr-BE" sz="2000" dirty="0" smtClean="0"/>
          </a:p>
          <a:p>
            <a:pPr algn="r"/>
            <a:r>
              <a:rPr lang="fr-BE" sz="2000" dirty="0" smtClean="0"/>
              <a:t>SERVICE on </a:t>
            </a:r>
            <a:r>
              <a:rPr lang="fr-BE" sz="2000" dirty="0"/>
              <a:t>port 8080</a:t>
            </a:r>
            <a:endParaRPr lang="nl-NL" sz="2000" dirty="0"/>
          </a:p>
        </p:txBody>
      </p:sp>
      <p:sp>
        <p:nvSpPr>
          <p:cNvPr id="27" name="Rectangle 1065"/>
          <p:cNvSpPr>
            <a:spLocks noChangeArrowheads="1"/>
          </p:cNvSpPr>
          <p:nvPr/>
        </p:nvSpPr>
        <p:spPr bwMode="auto">
          <a:xfrm>
            <a:off x="287108" y="1426569"/>
            <a:ext cx="2984072" cy="2462410"/>
          </a:xfrm>
          <a:prstGeom prst="rect">
            <a:avLst/>
          </a:prstGeom>
          <a:solidFill>
            <a:schemeClr val="accent1">
              <a:alpha val="50000"/>
            </a:schemeClr>
          </a:solidFill>
          <a:ln w="38100">
            <a:solidFill>
              <a:schemeClr val="tx1"/>
            </a:solidFill>
            <a:miter lim="800000"/>
            <a:headEnd/>
            <a:tailEnd/>
          </a:ln>
          <a:effectLst/>
        </p:spPr>
        <p:txBody>
          <a:bodyPr wrap="square" anchor="ctr">
            <a:spAutoFit/>
          </a:bodyPr>
          <a:lstStyle/>
          <a:p>
            <a:endParaRPr lang="nl-BE" dirty="0" smtClean="0"/>
          </a:p>
          <a:p>
            <a:endParaRPr lang="nl-BE" dirty="0" smtClean="0"/>
          </a:p>
          <a:p>
            <a:endParaRPr lang="nl-BE" dirty="0" smtClean="0"/>
          </a:p>
          <a:p>
            <a:endParaRPr lang="nl-BE" dirty="0" smtClean="0"/>
          </a:p>
          <a:p>
            <a:endParaRPr lang="nl-BE" dirty="0" smtClean="0"/>
          </a:p>
          <a:p>
            <a:endParaRPr lang="nl-BE" sz="1600" b="1" dirty="0" smtClean="0"/>
          </a:p>
          <a:p>
            <a:r>
              <a:rPr lang="nl-BE" sz="1800" b="1" i="0" dirty="0" smtClean="0"/>
              <a:t>GRD030PC10.kahosl.be</a:t>
            </a:r>
            <a:endParaRPr lang="nl-BE" sz="1800" b="1" i="0" dirty="0"/>
          </a:p>
        </p:txBody>
      </p:sp>
      <p:sp>
        <p:nvSpPr>
          <p:cNvPr id="28" name="Text Box 1067"/>
          <p:cNvSpPr txBox="1">
            <a:spLocks noChangeArrowheads="1"/>
          </p:cNvSpPr>
          <p:nvPr/>
        </p:nvSpPr>
        <p:spPr bwMode="auto">
          <a:xfrm>
            <a:off x="853317" y="2071486"/>
            <a:ext cx="1290037" cy="461213"/>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fr-BE" b="1" dirty="0">
              <a:solidFill>
                <a:srgbClr val="FF6600"/>
              </a:solidFill>
            </a:endParaRPr>
          </a:p>
        </p:txBody>
      </p:sp>
      <p:sp>
        <p:nvSpPr>
          <p:cNvPr id="9" name="Text Box 1068"/>
          <p:cNvSpPr txBox="1">
            <a:spLocks noChangeArrowheads="1"/>
          </p:cNvSpPr>
          <p:nvPr/>
        </p:nvSpPr>
        <p:spPr bwMode="auto">
          <a:xfrm>
            <a:off x="5312591" y="1668901"/>
            <a:ext cx="1290037" cy="461213"/>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sp>
        <p:nvSpPr>
          <p:cNvPr id="10" name="Line 1069"/>
          <p:cNvSpPr>
            <a:spLocks noChangeShapeType="1"/>
          </p:cNvSpPr>
          <p:nvPr/>
        </p:nvSpPr>
        <p:spPr bwMode="auto">
          <a:xfrm flipV="1">
            <a:off x="2143354" y="1857816"/>
            <a:ext cx="3071298" cy="428642"/>
          </a:xfrm>
          <a:prstGeom prst="line">
            <a:avLst/>
          </a:prstGeom>
          <a:noFill/>
          <a:ln w="38100">
            <a:solidFill>
              <a:srgbClr val="FF6600"/>
            </a:solidFill>
            <a:round/>
            <a:headEnd type="diamond" w="lg" len="lg"/>
            <a:tailEnd type="diamond" w="lg" len="lg"/>
          </a:ln>
          <a:effectLst/>
        </p:spPr>
        <p:txBody>
          <a:bodyPr wrap="square">
            <a:spAutoFit/>
          </a:bodyPr>
          <a:lstStyle/>
          <a:p>
            <a:endParaRPr lang="nl-BE" dirty="0"/>
          </a:p>
        </p:txBody>
      </p:sp>
      <p:sp>
        <p:nvSpPr>
          <p:cNvPr id="14" name="Text Box 1076"/>
          <p:cNvSpPr txBox="1">
            <a:spLocks noChangeArrowheads="1"/>
          </p:cNvSpPr>
          <p:nvPr/>
        </p:nvSpPr>
        <p:spPr bwMode="auto">
          <a:xfrm>
            <a:off x="5653846" y="2338573"/>
            <a:ext cx="2396811" cy="461665"/>
          </a:xfrm>
          <a:prstGeom prst="rect">
            <a:avLst/>
          </a:prstGeom>
          <a:solidFill>
            <a:schemeClr val="bg1"/>
          </a:solidFill>
          <a:ln w="9525">
            <a:noFill/>
            <a:miter lim="800000"/>
            <a:headEnd/>
            <a:tailEnd/>
          </a:ln>
          <a:effectLst/>
        </p:spPr>
        <p:txBody>
          <a:bodyPr wrap="none">
            <a:spAutoFit/>
          </a:bodyPr>
          <a:lstStyle/>
          <a:p>
            <a:r>
              <a:rPr lang="fr-BE" b="1" dirty="0" err="1" smtClean="0">
                <a:solidFill>
                  <a:srgbClr val="FF6600"/>
                </a:solidFill>
              </a:rPr>
              <a:t>ServerSocket</a:t>
            </a:r>
            <a:endParaRPr lang="nl-NL" b="1" dirty="0">
              <a:solidFill>
                <a:srgbClr val="FF6600"/>
              </a:solidFill>
            </a:endParaRPr>
          </a:p>
        </p:txBody>
      </p:sp>
      <p:cxnSp>
        <p:nvCxnSpPr>
          <p:cNvPr id="16" name="AutoShape 1078"/>
          <p:cNvCxnSpPr>
            <a:cxnSpLocks noChangeShapeType="1"/>
            <a:stCxn id="14" idx="0"/>
            <a:endCxn id="9" idx="2"/>
          </p:cNvCxnSpPr>
          <p:nvPr/>
        </p:nvCxnSpPr>
        <p:spPr bwMode="auto">
          <a:xfrm rot="16200000" flipV="1">
            <a:off x="6300702" y="1787023"/>
            <a:ext cx="208459" cy="894642"/>
          </a:xfrm>
          <a:prstGeom prst="curvedConnector3">
            <a:avLst>
              <a:gd name="adj1" fmla="val 50000"/>
            </a:avLst>
          </a:prstGeom>
          <a:noFill/>
          <a:ln w="38100">
            <a:solidFill>
              <a:schemeClr val="accent2"/>
            </a:solidFill>
            <a:round/>
            <a:headEnd/>
            <a:tailEnd type="triangle" w="med" len="med"/>
          </a:ln>
          <a:effectLst/>
        </p:spPr>
      </p:cxnSp>
      <p:sp>
        <p:nvSpPr>
          <p:cNvPr id="15" name="Tekstvak 14"/>
          <p:cNvSpPr txBox="1"/>
          <p:nvPr/>
        </p:nvSpPr>
        <p:spPr>
          <a:xfrm>
            <a:off x="1572360" y="928670"/>
            <a:ext cx="1290738" cy="461665"/>
          </a:xfrm>
          <a:prstGeom prst="rect">
            <a:avLst/>
          </a:prstGeom>
          <a:noFill/>
        </p:spPr>
        <p:txBody>
          <a:bodyPr wrap="none" rtlCol="0">
            <a:spAutoFit/>
          </a:bodyPr>
          <a:lstStyle/>
          <a:p>
            <a:r>
              <a:rPr lang="nl-BE" dirty="0" err="1" smtClean="0"/>
              <a:t>Client</a:t>
            </a:r>
            <a:endParaRPr lang="nl-BE" dirty="0"/>
          </a:p>
        </p:txBody>
      </p:sp>
      <p:sp>
        <p:nvSpPr>
          <p:cNvPr id="17" name="Tekstvak 16"/>
          <p:cNvSpPr txBox="1"/>
          <p:nvPr/>
        </p:nvSpPr>
        <p:spPr>
          <a:xfrm>
            <a:off x="5787202" y="642918"/>
            <a:ext cx="1290738" cy="461665"/>
          </a:xfrm>
          <a:prstGeom prst="rect">
            <a:avLst/>
          </a:prstGeom>
          <a:noFill/>
        </p:spPr>
        <p:txBody>
          <a:bodyPr wrap="none" rtlCol="0">
            <a:spAutoFit/>
          </a:bodyPr>
          <a:lstStyle/>
          <a:p>
            <a:r>
              <a:rPr lang="nl-BE" dirty="0" smtClean="0"/>
              <a:t>Server</a:t>
            </a:r>
            <a:endParaRPr lang="nl-BE" dirty="0"/>
          </a:p>
        </p:txBody>
      </p:sp>
      <p:sp>
        <p:nvSpPr>
          <p:cNvPr id="18" name="Tekstvak 17"/>
          <p:cNvSpPr txBox="1"/>
          <p:nvPr/>
        </p:nvSpPr>
        <p:spPr>
          <a:xfrm rot="21120000">
            <a:off x="3120516" y="1565823"/>
            <a:ext cx="2028119" cy="830997"/>
          </a:xfrm>
          <a:prstGeom prst="rect">
            <a:avLst/>
          </a:prstGeom>
          <a:noFill/>
        </p:spPr>
        <p:txBody>
          <a:bodyPr wrap="none" rtlCol="0">
            <a:spAutoFit/>
          </a:bodyPr>
          <a:lstStyle/>
          <a:p>
            <a:r>
              <a:rPr lang="nl-BE" b="1" i="0" dirty="0" err="1" smtClean="0">
                <a:solidFill>
                  <a:srgbClr val="E8790A"/>
                </a:solidFill>
              </a:rPr>
              <a:t>Tcp</a:t>
            </a:r>
            <a:r>
              <a:rPr lang="nl-BE" b="1" i="0" dirty="0" smtClean="0">
                <a:solidFill>
                  <a:srgbClr val="E8790A"/>
                </a:solidFill>
              </a:rPr>
              <a:t> </a:t>
            </a:r>
          </a:p>
          <a:p>
            <a:r>
              <a:rPr lang="nl-BE" b="1" i="0" dirty="0" err="1" smtClean="0">
                <a:solidFill>
                  <a:srgbClr val="E8790A"/>
                </a:solidFill>
              </a:rPr>
              <a:t>connection</a:t>
            </a:r>
            <a:endParaRPr lang="nl-BE" b="1" i="0" dirty="0">
              <a:solidFill>
                <a:srgbClr val="E8790A"/>
              </a:solidFill>
            </a:endParaRPr>
          </a:p>
        </p:txBody>
      </p:sp>
      <p:cxnSp>
        <p:nvCxnSpPr>
          <p:cNvPr id="24" name="Rechte verbindingslijn 23"/>
          <p:cNvCxnSpPr>
            <a:stCxn id="28" idx="3"/>
          </p:cNvCxnSpPr>
          <p:nvPr/>
        </p:nvCxnSpPr>
        <p:spPr bwMode="auto">
          <a:xfrm>
            <a:off x="2143354" y="2302093"/>
            <a:ext cx="3643092" cy="269651"/>
          </a:xfrm>
          <a:prstGeom prst="line">
            <a:avLst/>
          </a:prstGeom>
          <a:noFill/>
          <a:ln w="9525" cap="flat" cmpd="sng" algn="ctr">
            <a:noFill/>
            <a:prstDash val="solid"/>
            <a:round/>
            <a:headEnd type="none" w="med" len="med"/>
            <a:tailEnd type="none" w="med" len="med"/>
          </a:ln>
          <a:effectLst/>
        </p:spPr>
      </p:cxnSp>
      <p:cxnSp>
        <p:nvCxnSpPr>
          <p:cNvPr id="26" name="Rechte verbindingslijn 25"/>
          <p:cNvCxnSpPr>
            <a:stCxn id="28" idx="3"/>
          </p:cNvCxnSpPr>
          <p:nvPr/>
        </p:nvCxnSpPr>
        <p:spPr bwMode="auto">
          <a:xfrm>
            <a:off x="2143354" y="2302093"/>
            <a:ext cx="3785968" cy="412527"/>
          </a:xfrm>
          <a:prstGeom prst="line">
            <a:avLst/>
          </a:prstGeom>
          <a:noFill/>
          <a:ln w="9525" cap="flat" cmpd="sng" algn="ctr">
            <a:noFill/>
            <a:prstDash val="solid"/>
            <a:round/>
            <a:headEnd type="none" w="med" len="med"/>
            <a:tailEnd type="none" w="med" len="med"/>
          </a:ln>
          <a:effectLst/>
        </p:spPr>
      </p:cxnSp>
      <p:cxnSp>
        <p:nvCxnSpPr>
          <p:cNvPr id="34" name="Rechte verbindingslijn 33"/>
          <p:cNvCxnSpPr>
            <a:stCxn id="28" idx="3"/>
            <a:endCxn id="14" idx="1"/>
          </p:cNvCxnSpPr>
          <p:nvPr/>
        </p:nvCxnSpPr>
        <p:spPr bwMode="auto">
          <a:xfrm>
            <a:off x="2143354" y="2302093"/>
            <a:ext cx="3510492" cy="267313"/>
          </a:xfrm>
          <a:prstGeom prst="line">
            <a:avLst/>
          </a:prstGeom>
          <a:noFill/>
          <a:ln w="9525" cap="flat" cmpd="sng" algn="ctr">
            <a:noFill/>
            <a:prstDash val="solid"/>
            <a:round/>
            <a:headEnd type="none" w="med" len="med"/>
            <a:tailEnd type="none" w="med" len="med"/>
          </a:ln>
          <a:effectLst/>
        </p:spPr>
      </p:cxnSp>
      <p:cxnSp>
        <p:nvCxnSpPr>
          <p:cNvPr id="36" name="Rechte verbindingslijn 35"/>
          <p:cNvCxnSpPr>
            <a:endCxn id="14" idx="1"/>
          </p:cNvCxnSpPr>
          <p:nvPr/>
        </p:nvCxnSpPr>
        <p:spPr bwMode="auto">
          <a:xfrm>
            <a:off x="2285984" y="2285992"/>
            <a:ext cx="3367862" cy="283414"/>
          </a:xfrm>
          <a:prstGeom prst="line">
            <a:avLst/>
          </a:prstGeom>
          <a:noFill/>
          <a:ln w="25400" cap="flat" cmpd="sng" algn="ctr">
            <a:solidFill>
              <a:schemeClr val="tx1"/>
            </a:solidFill>
            <a:prstDash val="dash"/>
            <a:round/>
            <a:headEnd type="none" w="med" len="med"/>
            <a:tailEnd type="none" w="med"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9" grpId="0" animBg="1"/>
      <p:bldP spid="10" grpId="0" animBg="1"/>
      <p:bldP spid="14" grpId="0" animBg="1"/>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US" dirty="0"/>
              <a:t>TCP Client/Server </a:t>
            </a:r>
            <a:r>
              <a:rPr lang="en-US" dirty="0" smtClean="0"/>
              <a:t>messaging</a:t>
            </a:r>
            <a:br>
              <a:rPr lang="en-US" dirty="0" smtClean="0"/>
            </a:br>
            <a:r>
              <a:rPr lang="en-US" dirty="0" smtClean="0"/>
              <a:t>(e.g. from client to server)</a:t>
            </a:r>
            <a:endParaRPr lang="en-US" dirty="0"/>
          </a:p>
        </p:txBody>
      </p:sp>
      <p:sp>
        <p:nvSpPr>
          <p:cNvPr id="143363" name="Rectangle 3"/>
          <p:cNvSpPr>
            <a:spLocks noGrp="1" noChangeArrowheads="1"/>
          </p:cNvSpPr>
          <p:nvPr>
            <p:ph type="body" sz="half" idx="1"/>
          </p:nvPr>
        </p:nvSpPr>
        <p:spPr>
          <a:xfrm>
            <a:off x="152400" y="3962400"/>
            <a:ext cx="3810000" cy="2895600"/>
          </a:xfrm>
        </p:spPr>
        <p:txBody>
          <a:bodyPr/>
          <a:lstStyle/>
          <a:p>
            <a:pPr marL="533400" indent="-533400" algn="ctr">
              <a:buFont typeface="Wingdings" pitchFamily="2" charset="2"/>
              <a:buNone/>
            </a:pPr>
            <a:r>
              <a:rPr lang="en-US" sz="2000" dirty="0">
                <a:solidFill>
                  <a:schemeClr val="tx2"/>
                </a:solidFill>
              </a:rPr>
              <a:t>Client</a:t>
            </a:r>
          </a:p>
          <a:p>
            <a:pPr marL="533400" indent="-533400">
              <a:buFont typeface="Wingdings" pitchFamily="2" charset="2"/>
              <a:buAutoNum type="arabicPeriod"/>
            </a:pPr>
            <a:r>
              <a:rPr lang="en-US" sz="2000" dirty="0"/>
              <a:t>Create a TCP socket</a:t>
            </a:r>
            <a:endParaRPr lang="en-US" sz="2000" dirty="0">
              <a:latin typeface="Courier New" pitchFamily="49" charset="0"/>
            </a:endParaRPr>
          </a:p>
          <a:p>
            <a:pPr marL="533400" indent="-533400">
              <a:buFont typeface="Wingdings" pitchFamily="2" charset="2"/>
              <a:buAutoNum type="arabicPeriod"/>
            </a:pPr>
            <a:r>
              <a:rPr lang="en-US" sz="2000" dirty="0">
                <a:solidFill>
                  <a:schemeClr val="accent6"/>
                </a:solidFill>
              </a:rPr>
              <a:t>Communicate</a:t>
            </a:r>
          </a:p>
          <a:p>
            <a:pPr marL="533400" indent="-533400">
              <a:buFont typeface="Wingdings" pitchFamily="2" charset="2"/>
              <a:buAutoNum type="arabicPeriod"/>
            </a:pPr>
            <a:r>
              <a:rPr lang="en-US" sz="2000" dirty="0"/>
              <a:t>Close the connection</a:t>
            </a:r>
            <a:endParaRPr lang="en-US" sz="2000" dirty="0">
              <a:latin typeface="Courier New" pitchFamily="49" charset="0"/>
            </a:endParaRPr>
          </a:p>
        </p:txBody>
      </p:sp>
      <p:sp>
        <p:nvSpPr>
          <p:cNvPr id="143364" name="Rectangle 4"/>
          <p:cNvSpPr>
            <a:spLocks noGrp="1" noChangeArrowheads="1"/>
          </p:cNvSpPr>
          <p:nvPr>
            <p:ph type="body" sz="half" idx="2"/>
          </p:nvPr>
        </p:nvSpPr>
        <p:spPr>
          <a:xfrm>
            <a:off x="4419600" y="3846513"/>
            <a:ext cx="4724400" cy="3011487"/>
          </a:xfrm>
        </p:spPr>
        <p:txBody>
          <a:bodyPr/>
          <a:lstStyle/>
          <a:p>
            <a:pPr marL="533400" indent="-533400" algn="ctr">
              <a:buFont typeface="Wingdings" pitchFamily="2" charset="2"/>
              <a:buNone/>
            </a:pPr>
            <a:r>
              <a:rPr lang="en-US" sz="2400" dirty="0">
                <a:solidFill>
                  <a:schemeClr val="tx2"/>
                </a:solidFill>
              </a:rPr>
              <a:t>Server</a:t>
            </a:r>
          </a:p>
          <a:p>
            <a:pPr marL="533400" indent="-533400">
              <a:buFont typeface="Wingdings" pitchFamily="2" charset="2"/>
              <a:buAutoNum type="arabicPeriod"/>
            </a:pPr>
            <a:r>
              <a:rPr lang="en-US" sz="2000" dirty="0"/>
              <a:t>Create a TCP socket</a:t>
            </a:r>
            <a:endParaRPr lang="en-US" sz="2000" dirty="0">
              <a:latin typeface="Courier New" pitchFamily="49" charset="0"/>
            </a:endParaRPr>
          </a:p>
          <a:p>
            <a:pPr marL="533400" indent="-533400">
              <a:buFont typeface="Wingdings" pitchFamily="2" charset="2"/>
              <a:buAutoNum type="arabicPeriod"/>
            </a:pPr>
            <a:r>
              <a:rPr lang="en-US" sz="2000" dirty="0"/>
              <a:t>Repeatedly:</a:t>
            </a:r>
          </a:p>
          <a:p>
            <a:pPr marL="914400" lvl="1" indent="-457200">
              <a:buClr>
                <a:schemeClr val="tx2"/>
              </a:buClr>
              <a:buFont typeface="Wingdings" pitchFamily="2" charset="2"/>
              <a:buAutoNum type="alphaLcPeriod"/>
            </a:pPr>
            <a:r>
              <a:rPr lang="en-US" sz="2000" dirty="0"/>
              <a:t>Accept new connection</a:t>
            </a:r>
          </a:p>
          <a:p>
            <a:pPr marL="914400" lvl="1" indent="-457200">
              <a:buClr>
                <a:schemeClr val="tx2"/>
              </a:buClr>
              <a:buFont typeface="Wingdings" pitchFamily="2" charset="2"/>
              <a:buAutoNum type="alphaLcPeriod"/>
            </a:pPr>
            <a:r>
              <a:rPr lang="en-US" sz="2000" dirty="0">
                <a:solidFill>
                  <a:srgbClr val="C00000"/>
                </a:solidFill>
              </a:rPr>
              <a:t>Communicate</a:t>
            </a:r>
          </a:p>
          <a:p>
            <a:pPr marL="914400" lvl="1" indent="-457200">
              <a:buClr>
                <a:schemeClr val="tx2"/>
              </a:buClr>
              <a:buFont typeface="Wingdings" pitchFamily="2" charset="2"/>
              <a:buAutoNum type="alphaLcPeriod"/>
            </a:pPr>
            <a:r>
              <a:rPr lang="en-US" sz="2000" dirty="0"/>
              <a:t>Close the connection</a:t>
            </a:r>
          </a:p>
        </p:txBody>
      </p:sp>
      <p:sp>
        <p:nvSpPr>
          <p:cNvPr id="143365" name="Text Box 5"/>
          <p:cNvSpPr txBox="1">
            <a:spLocks noChangeArrowheads="1"/>
          </p:cNvSpPr>
          <p:nvPr/>
        </p:nvSpPr>
        <p:spPr bwMode="auto">
          <a:xfrm>
            <a:off x="4648200" y="2057400"/>
            <a:ext cx="184150" cy="457200"/>
          </a:xfrm>
          <a:prstGeom prst="rect">
            <a:avLst/>
          </a:prstGeom>
          <a:noFill/>
          <a:ln w="9525">
            <a:noFill/>
            <a:miter lim="800000"/>
            <a:headEnd/>
            <a:tailEnd/>
          </a:ln>
          <a:effectLst/>
        </p:spPr>
        <p:txBody>
          <a:bodyPr wrap="none">
            <a:spAutoFit/>
          </a:bodyPr>
          <a:lstStyle/>
          <a:p>
            <a:endParaRPr lang="nl-BE"/>
          </a:p>
        </p:txBody>
      </p:sp>
      <p:sp>
        <p:nvSpPr>
          <p:cNvPr id="143366" name="Text Box 6"/>
          <p:cNvSpPr txBox="1">
            <a:spLocks noChangeArrowheads="1"/>
          </p:cNvSpPr>
          <p:nvPr/>
        </p:nvSpPr>
        <p:spPr bwMode="auto">
          <a:xfrm>
            <a:off x="500034" y="2285992"/>
            <a:ext cx="8339138" cy="923330"/>
          </a:xfrm>
          <a:prstGeom prst="rect">
            <a:avLst/>
          </a:prstGeom>
          <a:noFill/>
          <a:ln w="25400">
            <a:solidFill>
              <a:schemeClr val="accent6"/>
            </a:solidFill>
            <a:miter lim="800000"/>
            <a:headEnd/>
            <a:tailEnd/>
          </a:ln>
          <a:effectLst/>
        </p:spPr>
        <p:txBody>
          <a:bodyPr>
            <a:spAutoFit/>
          </a:bodyPr>
          <a:lstStyle/>
          <a:p>
            <a:pPr algn="l"/>
            <a:endParaRPr lang="en-US" sz="1800" b="1" i="0" dirty="0" smtClean="0">
              <a:solidFill>
                <a:schemeClr val="accent6"/>
              </a:solidFill>
              <a:cs typeface="Courier New" pitchFamily="49" charset="0"/>
            </a:endParaRPr>
          </a:p>
          <a:p>
            <a:pPr algn="l"/>
            <a:r>
              <a:rPr lang="en-US" sz="1800" b="1" i="0" dirty="0" err="1" smtClean="0">
                <a:solidFill>
                  <a:schemeClr val="accent6"/>
                </a:solidFill>
                <a:cs typeface="Courier New" pitchFamily="49" charset="0"/>
              </a:rPr>
              <a:t>OutputStream</a:t>
            </a:r>
            <a:r>
              <a:rPr lang="en-US" sz="1800" b="1" i="0" dirty="0" smtClean="0">
                <a:solidFill>
                  <a:schemeClr val="accent6"/>
                </a:solidFill>
                <a:cs typeface="Courier New" pitchFamily="49" charset="0"/>
              </a:rPr>
              <a:t> </a:t>
            </a:r>
            <a:r>
              <a:rPr lang="en-US" sz="1800" b="1" i="0" dirty="0">
                <a:solidFill>
                  <a:schemeClr val="accent6"/>
                </a:solidFill>
                <a:cs typeface="Courier New" pitchFamily="49" charset="0"/>
              </a:rPr>
              <a:t>out = </a:t>
            </a:r>
            <a:r>
              <a:rPr lang="en-US" sz="1800" b="1" i="0" dirty="0" err="1">
                <a:solidFill>
                  <a:schemeClr val="accent6"/>
                </a:solidFill>
                <a:cs typeface="Courier New" pitchFamily="49" charset="0"/>
              </a:rPr>
              <a:t>socket.getOutputStream</a:t>
            </a:r>
            <a:r>
              <a:rPr lang="en-US" sz="1800" b="1" i="0" dirty="0">
                <a:solidFill>
                  <a:schemeClr val="accent6"/>
                </a:solidFill>
                <a:cs typeface="Courier New" pitchFamily="49" charset="0"/>
              </a:rPr>
              <a:t>(); </a:t>
            </a:r>
          </a:p>
          <a:p>
            <a:pPr algn="l"/>
            <a:r>
              <a:rPr lang="en-US" sz="1800" b="1" i="0" dirty="0" err="1">
                <a:solidFill>
                  <a:schemeClr val="accent6"/>
                </a:solidFill>
                <a:cs typeface="Courier New" pitchFamily="49" charset="0"/>
              </a:rPr>
              <a:t>out.write</a:t>
            </a:r>
            <a:r>
              <a:rPr lang="en-US" sz="1800" b="1" i="0" dirty="0">
                <a:solidFill>
                  <a:schemeClr val="accent6"/>
                </a:solidFill>
                <a:cs typeface="Courier New" pitchFamily="49" charset="0"/>
              </a:rPr>
              <a:t>(</a:t>
            </a:r>
            <a:r>
              <a:rPr lang="en-US" sz="1800" b="1" i="0" dirty="0" err="1">
                <a:solidFill>
                  <a:schemeClr val="accent6"/>
                </a:solidFill>
                <a:cs typeface="Courier New" pitchFamily="49" charset="0"/>
              </a:rPr>
              <a:t>byteBuffer</a:t>
            </a:r>
            <a:r>
              <a:rPr lang="en-US" sz="1800" b="1" i="0" dirty="0">
                <a:solidFill>
                  <a:schemeClr val="accent6"/>
                </a:solidFill>
                <a:cs typeface="Courier New" pitchFamily="49"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r>
              <a:rPr lang="en-US"/>
              <a:t>TCP Client/Server Interaction</a:t>
            </a:r>
          </a:p>
        </p:txBody>
      </p:sp>
      <p:sp>
        <p:nvSpPr>
          <p:cNvPr id="145411" name="Rectangle 3"/>
          <p:cNvSpPr>
            <a:spLocks noGrp="1" noChangeArrowheads="1"/>
          </p:cNvSpPr>
          <p:nvPr>
            <p:ph type="body" sz="half" idx="1"/>
          </p:nvPr>
        </p:nvSpPr>
        <p:spPr>
          <a:xfrm>
            <a:off x="152400" y="3962400"/>
            <a:ext cx="3810000" cy="2895600"/>
          </a:xfrm>
        </p:spPr>
        <p:txBody>
          <a:bodyPr/>
          <a:lstStyle/>
          <a:p>
            <a:pPr marL="533400" indent="-533400" algn="ctr">
              <a:buFont typeface="Wingdings" pitchFamily="2" charset="2"/>
              <a:buNone/>
            </a:pPr>
            <a:r>
              <a:rPr lang="en-US" sz="2000" dirty="0">
                <a:solidFill>
                  <a:schemeClr val="tx2"/>
                </a:solidFill>
              </a:rPr>
              <a:t>Client</a:t>
            </a:r>
          </a:p>
          <a:p>
            <a:pPr marL="533400" indent="-533400">
              <a:buFont typeface="Wingdings" pitchFamily="2" charset="2"/>
              <a:buAutoNum type="arabicPeriod"/>
            </a:pPr>
            <a:r>
              <a:rPr lang="en-US" sz="2000" dirty="0"/>
              <a:t>Create a TCP socket</a:t>
            </a:r>
            <a:endParaRPr lang="en-US" sz="2000" dirty="0">
              <a:latin typeface="Courier New" pitchFamily="49" charset="0"/>
            </a:endParaRPr>
          </a:p>
          <a:p>
            <a:pPr marL="533400" indent="-533400">
              <a:buFont typeface="Wingdings" pitchFamily="2" charset="2"/>
              <a:buAutoNum type="arabicPeriod"/>
            </a:pPr>
            <a:r>
              <a:rPr lang="en-US" sz="2000" dirty="0">
                <a:solidFill>
                  <a:schemeClr val="accent6"/>
                </a:solidFill>
              </a:rPr>
              <a:t>Communicate</a:t>
            </a:r>
          </a:p>
          <a:p>
            <a:pPr marL="533400" indent="-533400">
              <a:buFont typeface="Wingdings" pitchFamily="2" charset="2"/>
              <a:buAutoNum type="arabicPeriod"/>
            </a:pPr>
            <a:r>
              <a:rPr lang="en-US" sz="2000" dirty="0"/>
              <a:t>Close the connection</a:t>
            </a:r>
            <a:endParaRPr lang="en-US" sz="2000" dirty="0">
              <a:latin typeface="Courier New" pitchFamily="49" charset="0"/>
            </a:endParaRPr>
          </a:p>
        </p:txBody>
      </p:sp>
      <p:sp>
        <p:nvSpPr>
          <p:cNvPr id="145412" name="Rectangle 4"/>
          <p:cNvSpPr>
            <a:spLocks noGrp="1" noChangeArrowheads="1"/>
          </p:cNvSpPr>
          <p:nvPr>
            <p:ph type="body" sz="half" idx="2"/>
          </p:nvPr>
        </p:nvSpPr>
        <p:spPr>
          <a:xfrm>
            <a:off x="4419600" y="3846513"/>
            <a:ext cx="4724400" cy="3011487"/>
          </a:xfrm>
        </p:spPr>
        <p:txBody>
          <a:bodyPr/>
          <a:lstStyle/>
          <a:p>
            <a:pPr marL="533400" indent="-533400" algn="ctr">
              <a:buFont typeface="Wingdings" pitchFamily="2" charset="2"/>
              <a:buNone/>
            </a:pPr>
            <a:r>
              <a:rPr lang="en-US" sz="2400" dirty="0">
                <a:solidFill>
                  <a:schemeClr val="tx2"/>
                </a:solidFill>
              </a:rPr>
              <a:t>Server</a:t>
            </a:r>
          </a:p>
          <a:p>
            <a:pPr marL="533400" indent="-533400">
              <a:buFont typeface="Wingdings" pitchFamily="2" charset="2"/>
              <a:buAutoNum type="arabicPeriod"/>
            </a:pPr>
            <a:r>
              <a:rPr lang="en-US" sz="2000" dirty="0"/>
              <a:t>Create a TCP socket</a:t>
            </a:r>
            <a:endParaRPr lang="en-US" sz="2000" dirty="0">
              <a:latin typeface="Courier New" pitchFamily="49" charset="0"/>
            </a:endParaRPr>
          </a:p>
          <a:p>
            <a:pPr marL="533400" indent="-533400">
              <a:buFont typeface="Wingdings" pitchFamily="2" charset="2"/>
              <a:buAutoNum type="arabicPeriod"/>
            </a:pPr>
            <a:r>
              <a:rPr lang="en-US" sz="2000" dirty="0"/>
              <a:t>Repeatedly:</a:t>
            </a:r>
          </a:p>
          <a:p>
            <a:pPr marL="914400" lvl="1" indent="-457200">
              <a:buClr>
                <a:schemeClr val="tx2"/>
              </a:buClr>
              <a:buFont typeface="Wingdings" pitchFamily="2" charset="2"/>
              <a:buAutoNum type="alphaLcPeriod"/>
            </a:pPr>
            <a:r>
              <a:rPr lang="en-US" sz="2000" dirty="0"/>
              <a:t>Accept new connection</a:t>
            </a:r>
          </a:p>
          <a:p>
            <a:pPr marL="914400" lvl="1" indent="-457200">
              <a:buClr>
                <a:schemeClr val="tx2"/>
              </a:buClr>
              <a:buFont typeface="Wingdings" pitchFamily="2" charset="2"/>
              <a:buAutoNum type="alphaLcPeriod"/>
            </a:pPr>
            <a:r>
              <a:rPr lang="en-US" sz="2000" dirty="0">
                <a:solidFill>
                  <a:srgbClr val="C00000"/>
                </a:solidFill>
              </a:rPr>
              <a:t>Communicate</a:t>
            </a:r>
          </a:p>
          <a:p>
            <a:pPr marL="914400" lvl="1" indent="-457200">
              <a:buClr>
                <a:schemeClr val="tx2"/>
              </a:buClr>
              <a:buFont typeface="Wingdings" pitchFamily="2" charset="2"/>
              <a:buAutoNum type="alphaLcPeriod"/>
            </a:pPr>
            <a:r>
              <a:rPr lang="en-US" sz="2000" dirty="0"/>
              <a:t>Close the connection</a:t>
            </a:r>
          </a:p>
        </p:txBody>
      </p:sp>
      <p:sp>
        <p:nvSpPr>
          <p:cNvPr id="145413" name="Text Box 5"/>
          <p:cNvSpPr txBox="1">
            <a:spLocks noChangeArrowheads="1"/>
          </p:cNvSpPr>
          <p:nvPr/>
        </p:nvSpPr>
        <p:spPr bwMode="auto">
          <a:xfrm>
            <a:off x="4648200" y="2057400"/>
            <a:ext cx="184150" cy="457200"/>
          </a:xfrm>
          <a:prstGeom prst="rect">
            <a:avLst/>
          </a:prstGeom>
          <a:noFill/>
          <a:ln w="9525">
            <a:noFill/>
            <a:miter lim="800000"/>
            <a:headEnd/>
            <a:tailEnd/>
          </a:ln>
          <a:effectLst/>
        </p:spPr>
        <p:txBody>
          <a:bodyPr wrap="none">
            <a:spAutoFit/>
          </a:bodyPr>
          <a:lstStyle/>
          <a:p>
            <a:endParaRPr lang="nl-BE"/>
          </a:p>
        </p:txBody>
      </p:sp>
      <p:sp>
        <p:nvSpPr>
          <p:cNvPr id="145414" name="Text Box 6"/>
          <p:cNvSpPr txBox="1">
            <a:spLocks noChangeArrowheads="1"/>
          </p:cNvSpPr>
          <p:nvPr/>
        </p:nvSpPr>
        <p:spPr bwMode="auto">
          <a:xfrm>
            <a:off x="533400" y="2438400"/>
            <a:ext cx="8339138" cy="915988"/>
          </a:xfrm>
          <a:prstGeom prst="rect">
            <a:avLst/>
          </a:prstGeom>
          <a:noFill/>
          <a:ln w="25400">
            <a:solidFill>
              <a:srgbClr val="C00000"/>
            </a:solidFill>
            <a:miter lim="800000"/>
            <a:headEnd/>
            <a:tailEnd/>
          </a:ln>
          <a:effectLst/>
        </p:spPr>
        <p:txBody>
          <a:bodyPr>
            <a:spAutoFit/>
          </a:bodyPr>
          <a:lstStyle/>
          <a:p>
            <a:pPr algn="l"/>
            <a:endParaRPr lang="en-US" sz="1800" i="0" dirty="0">
              <a:solidFill>
                <a:srgbClr val="C00000"/>
              </a:solidFill>
            </a:endParaRPr>
          </a:p>
          <a:p>
            <a:pPr algn="l"/>
            <a:r>
              <a:rPr lang="en-US" sz="1800" b="1" i="0" dirty="0" err="1">
                <a:solidFill>
                  <a:srgbClr val="C00000"/>
                </a:solidFill>
                <a:cs typeface="Courier New" pitchFamily="49" charset="0"/>
              </a:rPr>
              <a:t>InputStream</a:t>
            </a:r>
            <a:r>
              <a:rPr lang="en-US" sz="1800" b="1" i="0" dirty="0">
                <a:solidFill>
                  <a:srgbClr val="C00000"/>
                </a:solidFill>
                <a:cs typeface="Courier New" pitchFamily="49" charset="0"/>
              </a:rPr>
              <a:t> in = </a:t>
            </a:r>
            <a:r>
              <a:rPr lang="en-US" sz="1800" b="1" i="0" dirty="0" err="1">
                <a:solidFill>
                  <a:srgbClr val="C00000"/>
                </a:solidFill>
                <a:cs typeface="Courier New" pitchFamily="49" charset="0"/>
              </a:rPr>
              <a:t>clntSock.getInputStream</a:t>
            </a:r>
            <a:r>
              <a:rPr lang="en-US" sz="1800" b="1" i="0" dirty="0">
                <a:solidFill>
                  <a:srgbClr val="C00000"/>
                </a:solidFill>
                <a:cs typeface="Courier New" pitchFamily="49" charset="0"/>
              </a:rPr>
              <a:t>(); </a:t>
            </a:r>
          </a:p>
          <a:p>
            <a:pPr algn="l"/>
            <a:r>
              <a:rPr lang="en-US" sz="1800" b="1" i="0" dirty="0" err="1">
                <a:solidFill>
                  <a:srgbClr val="C00000"/>
                </a:solidFill>
                <a:cs typeface="Courier New" pitchFamily="49" charset="0"/>
              </a:rPr>
              <a:t>recvMsgSize</a:t>
            </a:r>
            <a:r>
              <a:rPr lang="en-US" sz="1800" b="1" i="0" dirty="0">
                <a:solidFill>
                  <a:srgbClr val="C00000"/>
                </a:solidFill>
                <a:cs typeface="Courier New" pitchFamily="49" charset="0"/>
              </a:rPr>
              <a:t> = </a:t>
            </a:r>
            <a:r>
              <a:rPr lang="en-US" sz="1800" b="1" i="0" dirty="0" err="1">
                <a:solidFill>
                  <a:srgbClr val="C00000"/>
                </a:solidFill>
                <a:cs typeface="Courier New" pitchFamily="49" charset="0"/>
              </a:rPr>
              <a:t>in.read</a:t>
            </a:r>
            <a:r>
              <a:rPr lang="en-US" sz="1800" b="1" i="0" dirty="0">
                <a:solidFill>
                  <a:srgbClr val="C00000"/>
                </a:solidFill>
                <a:cs typeface="Courier New" pitchFamily="49" charset="0"/>
              </a:rPr>
              <a:t>(</a:t>
            </a:r>
            <a:r>
              <a:rPr lang="en-US" sz="1800" b="1" i="0" dirty="0" err="1">
                <a:solidFill>
                  <a:srgbClr val="C00000"/>
                </a:solidFill>
                <a:cs typeface="Courier New" pitchFamily="49" charset="0"/>
              </a:rPr>
              <a:t>byteBuffer</a:t>
            </a:r>
            <a:r>
              <a:rPr lang="en-US" sz="1800" b="1" i="0" dirty="0">
                <a:solidFill>
                  <a:srgbClr val="C00000"/>
                </a:solidFill>
                <a:cs typeface="Courier New" pitchFamily="49" charset="0"/>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685800" y="71414"/>
            <a:ext cx="7772400" cy="1143000"/>
          </a:xfrm>
        </p:spPr>
        <p:txBody>
          <a:bodyPr/>
          <a:lstStyle/>
          <a:p>
            <a:r>
              <a:rPr lang="en-US" dirty="0" smtClean="0"/>
              <a:t>Bidirectional communication</a:t>
            </a:r>
            <a:endParaRPr lang="en-US" dirty="0"/>
          </a:p>
        </p:txBody>
      </p:sp>
      <p:sp>
        <p:nvSpPr>
          <p:cNvPr id="152581" name="Text Box 5"/>
          <p:cNvSpPr txBox="1">
            <a:spLocks noChangeArrowheads="1"/>
          </p:cNvSpPr>
          <p:nvPr/>
        </p:nvSpPr>
        <p:spPr bwMode="auto">
          <a:xfrm>
            <a:off x="4648200" y="2057400"/>
            <a:ext cx="184150" cy="457200"/>
          </a:xfrm>
          <a:prstGeom prst="rect">
            <a:avLst/>
          </a:prstGeom>
          <a:noFill/>
          <a:ln w="9525">
            <a:noFill/>
            <a:miter lim="800000"/>
            <a:headEnd/>
            <a:tailEnd/>
          </a:ln>
          <a:effectLst/>
        </p:spPr>
        <p:txBody>
          <a:bodyPr wrap="none">
            <a:spAutoFit/>
          </a:bodyPr>
          <a:lstStyle/>
          <a:p>
            <a:endParaRPr lang="nl-BE"/>
          </a:p>
        </p:txBody>
      </p:sp>
      <p:sp>
        <p:nvSpPr>
          <p:cNvPr id="152585" name="Rectangle 9"/>
          <p:cNvSpPr>
            <a:spLocks noGrp="1" noChangeArrowheads="1"/>
          </p:cNvSpPr>
          <p:nvPr>
            <p:ph type="body" sz="half" idx="1"/>
          </p:nvPr>
        </p:nvSpPr>
        <p:spPr>
          <a:xfrm>
            <a:off x="571472" y="1142984"/>
            <a:ext cx="3962400" cy="3398838"/>
          </a:xfrm>
          <a:noFill/>
          <a:ln/>
        </p:spPr>
        <p:txBody>
          <a:bodyPr/>
          <a:lstStyle/>
          <a:p>
            <a:pPr marL="533400" indent="-533400">
              <a:buFont typeface="Wingdings" pitchFamily="2" charset="2"/>
              <a:buNone/>
            </a:pPr>
            <a:r>
              <a:rPr lang="en-US" sz="3200" u="sng" dirty="0">
                <a:solidFill>
                  <a:schemeClr val="tx2"/>
                </a:solidFill>
              </a:rPr>
              <a:t>Client</a:t>
            </a:r>
          </a:p>
          <a:p>
            <a:pPr marL="533400" indent="-533400">
              <a:buFont typeface="Wingdings" pitchFamily="2" charset="2"/>
              <a:buNone/>
            </a:pPr>
            <a:endParaRPr lang="en-US" sz="2000" b="1" dirty="0">
              <a:solidFill>
                <a:schemeClr val="accent6"/>
              </a:solidFill>
              <a:latin typeface="Courier New" pitchFamily="49" charset="0"/>
              <a:cs typeface="Courier New" pitchFamily="49" charset="0"/>
            </a:endParaRPr>
          </a:p>
          <a:p>
            <a:pPr marL="533400" indent="-533400">
              <a:buFont typeface="Wingdings" pitchFamily="2" charset="2"/>
              <a:buNone/>
            </a:pPr>
            <a:r>
              <a:rPr lang="en-US" sz="2000" b="1" dirty="0">
                <a:solidFill>
                  <a:schemeClr val="accent6"/>
                </a:solidFill>
                <a:latin typeface="Courier New" pitchFamily="49" charset="0"/>
                <a:cs typeface="Courier New" pitchFamily="49" charset="0"/>
              </a:rPr>
              <a:t>while </a:t>
            </a:r>
            <a:r>
              <a:rPr lang="en-US" sz="2000" b="1" dirty="0" smtClean="0">
                <a:solidFill>
                  <a:schemeClr val="accent6"/>
                </a:solidFill>
                <a:latin typeface="Courier New" pitchFamily="49" charset="0"/>
                <a:cs typeface="Courier New" pitchFamily="49" charset="0"/>
              </a:rPr>
              <a:t>(</a:t>
            </a:r>
            <a:r>
              <a:rPr lang="en-US" sz="2000" dirty="0" smtClean="0">
                <a:solidFill>
                  <a:schemeClr val="accent6"/>
                </a:solidFill>
                <a:latin typeface="Courier New" pitchFamily="49" charset="0"/>
                <a:cs typeface="Courier New" pitchFamily="49" charset="0"/>
              </a:rPr>
              <a:t>things </a:t>
            </a:r>
            <a:r>
              <a:rPr lang="en-US" sz="2000" dirty="0" err="1" smtClean="0">
                <a:solidFill>
                  <a:schemeClr val="accent6"/>
                </a:solidFill>
                <a:latin typeface="Courier New" pitchFamily="49" charset="0"/>
                <a:cs typeface="Courier New" pitchFamily="49" charset="0"/>
              </a:rPr>
              <a:t>todo</a:t>
            </a:r>
            <a:r>
              <a:rPr lang="en-US" sz="2000" b="1" dirty="0" smtClean="0">
                <a:solidFill>
                  <a:schemeClr val="accent6"/>
                </a:solidFill>
                <a:latin typeface="Courier New" pitchFamily="49" charset="0"/>
                <a:cs typeface="Courier New" pitchFamily="49" charset="0"/>
              </a:rPr>
              <a:t>) {</a:t>
            </a:r>
            <a:endParaRPr lang="en-US" sz="2000" b="1" dirty="0">
              <a:solidFill>
                <a:schemeClr val="accent6"/>
              </a:solidFill>
              <a:latin typeface="Courier New" pitchFamily="49" charset="0"/>
              <a:cs typeface="Courier New" pitchFamily="49" charset="0"/>
            </a:endParaRPr>
          </a:p>
          <a:p>
            <a:pPr marL="533400" indent="-533400">
              <a:buNone/>
            </a:pPr>
            <a:r>
              <a:rPr lang="en-US" sz="2000" b="1" dirty="0">
                <a:solidFill>
                  <a:schemeClr val="accent6"/>
                </a:solidFill>
                <a:latin typeface="Courier New" pitchFamily="49" charset="0"/>
                <a:cs typeface="Courier New" pitchFamily="49" charset="0"/>
              </a:rPr>
              <a:t>	</a:t>
            </a:r>
            <a:r>
              <a:rPr lang="en-US" sz="2000" b="1" dirty="0" err="1" smtClean="0">
                <a:solidFill>
                  <a:schemeClr val="accent6"/>
                </a:solidFill>
                <a:latin typeface="Courier New" pitchFamily="49" charset="0"/>
                <a:cs typeface="Courier New" pitchFamily="49" charset="0"/>
              </a:rPr>
              <a:t>out.write</a:t>
            </a:r>
            <a:r>
              <a:rPr lang="en-US" sz="2000" b="1" dirty="0" smtClean="0">
                <a:solidFill>
                  <a:schemeClr val="accent6"/>
                </a:solidFill>
                <a:latin typeface="Courier New" pitchFamily="49" charset="0"/>
                <a:cs typeface="Courier New" pitchFamily="49" charset="0"/>
              </a:rPr>
              <a:t>(</a:t>
            </a:r>
            <a:r>
              <a:rPr lang="en-US" sz="2000" b="1" i="1" dirty="0" smtClean="0">
                <a:solidFill>
                  <a:schemeClr val="accent6"/>
                </a:solidFill>
                <a:latin typeface="Courier New" pitchFamily="49" charset="0"/>
                <a:cs typeface="Courier New" pitchFamily="49" charset="0"/>
              </a:rPr>
              <a:t>buffer</a:t>
            </a:r>
            <a:r>
              <a:rPr lang="en-US" sz="2000" b="1" dirty="0" smtClean="0">
                <a:solidFill>
                  <a:schemeClr val="accent6"/>
                </a:solidFill>
                <a:latin typeface="Courier New" pitchFamily="49" charset="0"/>
                <a:cs typeface="Courier New" pitchFamily="49" charset="0"/>
              </a:rPr>
              <a:t>)</a:t>
            </a:r>
          </a:p>
          <a:p>
            <a:pPr marL="533400" indent="-533400">
              <a:buFont typeface="Wingdings" pitchFamily="2" charset="2"/>
              <a:buNone/>
            </a:pPr>
            <a:r>
              <a:rPr lang="en-US" sz="2000" b="1" dirty="0" smtClean="0">
                <a:solidFill>
                  <a:schemeClr val="accent6"/>
                </a:solidFill>
                <a:latin typeface="Courier New" pitchFamily="49" charset="0"/>
                <a:cs typeface="Courier New" pitchFamily="49" charset="0"/>
              </a:rPr>
              <a:t>	</a:t>
            </a:r>
            <a:r>
              <a:rPr lang="en-US" sz="2000" b="1" dirty="0" err="1" smtClean="0">
                <a:solidFill>
                  <a:schemeClr val="accent6"/>
                </a:solidFill>
                <a:latin typeface="Courier New" pitchFamily="49" charset="0"/>
                <a:cs typeface="Courier New" pitchFamily="49" charset="0"/>
              </a:rPr>
              <a:t>in.read</a:t>
            </a:r>
            <a:r>
              <a:rPr lang="en-US" sz="2000" b="1" dirty="0" smtClean="0">
                <a:solidFill>
                  <a:schemeClr val="accent6"/>
                </a:solidFill>
                <a:latin typeface="Courier New" pitchFamily="49" charset="0"/>
                <a:cs typeface="Courier New" pitchFamily="49" charset="0"/>
              </a:rPr>
              <a:t>(</a:t>
            </a:r>
            <a:r>
              <a:rPr lang="en-US" sz="2000" b="1" i="1" dirty="0" smtClean="0">
                <a:solidFill>
                  <a:schemeClr val="accent6"/>
                </a:solidFill>
                <a:latin typeface="Courier New" pitchFamily="49" charset="0"/>
                <a:cs typeface="Courier New" pitchFamily="49" charset="0"/>
              </a:rPr>
              <a:t>buffer</a:t>
            </a:r>
            <a:r>
              <a:rPr lang="en-US" sz="2000" b="1" dirty="0">
                <a:solidFill>
                  <a:schemeClr val="accent6"/>
                </a:solidFill>
                <a:latin typeface="Courier New" pitchFamily="49" charset="0"/>
                <a:cs typeface="Courier New" pitchFamily="49" charset="0"/>
              </a:rPr>
              <a:t>)</a:t>
            </a:r>
          </a:p>
          <a:p>
            <a:pPr marL="533400" indent="-533400">
              <a:buFont typeface="Wingdings" pitchFamily="2" charset="2"/>
              <a:buNone/>
            </a:pPr>
            <a:r>
              <a:rPr lang="en-US" sz="2000" b="1" dirty="0" smtClean="0">
                <a:solidFill>
                  <a:schemeClr val="accent6"/>
                </a:solidFill>
                <a:latin typeface="Courier New" pitchFamily="49" charset="0"/>
                <a:cs typeface="Courier New" pitchFamily="49" charset="0"/>
              </a:rPr>
              <a:t>}</a:t>
            </a:r>
          </a:p>
          <a:p>
            <a:pPr marL="533400" indent="-533400">
              <a:buFont typeface="Wingdings" pitchFamily="2" charset="2"/>
              <a:buNone/>
            </a:pPr>
            <a:endParaRPr lang="en-US" sz="2000" b="1" dirty="0">
              <a:solidFill>
                <a:schemeClr val="accent6"/>
              </a:solidFill>
              <a:latin typeface="Courier New" pitchFamily="49" charset="0"/>
              <a:cs typeface="Courier New" pitchFamily="49" charset="0"/>
            </a:endParaRPr>
          </a:p>
          <a:p>
            <a:pPr marL="533400" indent="-533400">
              <a:buFont typeface="Wingdings" pitchFamily="2" charset="2"/>
              <a:buNone/>
            </a:pPr>
            <a:r>
              <a:rPr lang="en-US" sz="2000" b="1" dirty="0">
                <a:solidFill>
                  <a:schemeClr val="accent6"/>
                </a:solidFill>
                <a:latin typeface="Courier New" pitchFamily="49" charset="0"/>
                <a:cs typeface="Courier New" pitchFamily="49" charset="0"/>
              </a:rPr>
              <a:t>close(</a:t>
            </a:r>
            <a:r>
              <a:rPr lang="en-US" sz="2000" b="1" i="1" dirty="0">
                <a:solidFill>
                  <a:schemeClr val="accent6"/>
                </a:solidFill>
                <a:latin typeface="Courier New" pitchFamily="49" charset="0"/>
                <a:cs typeface="Courier New" pitchFamily="49" charset="0"/>
              </a:rPr>
              <a:t>socket</a:t>
            </a:r>
            <a:r>
              <a:rPr lang="en-US" sz="2000" b="1" dirty="0">
                <a:solidFill>
                  <a:schemeClr val="accent6"/>
                </a:solidFill>
                <a:latin typeface="Courier New" pitchFamily="49" charset="0"/>
                <a:cs typeface="Courier New" pitchFamily="49" charset="0"/>
              </a:rPr>
              <a:t>)</a:t>
            </a:r>
          </a:p>
        </p:txBody>
      </p:sp>
      <p:sp>
        <p:nvSpPr>
          <p:cNvPr id="152586" name="Rectangle 10"/>
          <p:cNvSpPr>
            <a:spLocks noGrp="1" noChangeArrowheads="1"/>
          </p:cNvSpPr>
          <p:nvPr>
            <p:ph type="body" sz="half" idx="2"/>
          </p:nvPr>
        </p:nvSpPr>
        <p:spPr>
          <a:xfrm>
            <a:off x="4419600" y="1142984"/>
            <a:ext cx="4724400" cy="3581400"/>
          </a:xfrm>
          <a:noFill/>
          <a:ln/>
        </p:spPr>
        <p:txBody>
          <a:bodyPr/>
          <a:lstStyle/>
          <a:p>
            <a:pPr marL="533400" indent="-533400" algn="ctr">
              <a:buFont typeface="Wingdings" pitchFamily="2" charset="2"/>
              <a:buNone/>
            </a:pPr>
            <a:r>
              <a:rPr lang="en-US" sz="3200" u="sng" dirty="0" smtClean="0">
                <a:solidFill>
                  <a:schemeClr val="tx2"/>
                </a:solidFill>
              </a:rPr>
              <a:t>Server</a:t>
            </a:r>
            <a:endParaRPr lang="en-US" sz="2000" b="1" dirty="0" smtClean="0">
              <a:solidFill>
                <a:srgbClr val="C00000"/>
              </a:solidFill>
              <a:latin typeface="Courier New" pitchFamily="49" charset="0"/>
              <a:cs typeface="Courier New" pitchFamily="49" charset="0"/>
            </a:endParaRPr>
          </a:p>
          <a:p>
            <a:pPr marL="533400" indent="-533400">
              <a:buFont typeface="Wingdings" pitchFamily="2" charset="2"/>
              <a:buNone/>
            </a:pPr>
            <a:endParaRPr lang="en-US" sz="2000" b="1" dirty="0" smtClean="0">
              <a:solidFill>
                <a:srgbClr val="C00000"/>
              </a:solidFill>
              <a:latin typeface="Courier New" pitchFamily="49" charset="0"/>
              <a:cs typeface="Courier New" pitchFamily="49" charset="0"/>
            </a:endParaRPr>
          </a:p>
          <a:p>
            <a:pPr marL="533400" indent="-533400">
              <a:buFont typeface="Wingdings" pitchFamily="2" charset="2"/>
              <a:buNone/>
            </a:pPr>
            <a:r>
              <a:rPr lang="en-US" sz="2000" b="1" dirty="0" smtClean="0">
                <a:solidFill>
                  <a:srgbClr val="C00000"/>
                </a:solidFill>
                <a:latin typeface="Courier New" pitchFamily="49" charset="0"/>
                <a:cs typeface="Courier New" pitchFamily="49" charset="0"/>
              </a:rPr>
              <a:t>while(</a:t>
            </a:r>
            <a:r>
              <a:rPr lang="en-US" sz="2000" dirty="0" smtClean="0">
                <a:solidFill>
                  <a:srgbClr val="C00000"/>
                </a:solidFill>
                <a:latin typeface="Courier New" pitchFamily="49" charset="0"/>
                <a:cs typeface="Courier New" pitchFamily="49" charset="0"/>
              </a:rPr>
              <a:t>client connected</a:t>
            </a:r>
            <a:r>
              <a:rPr lang="en-US" sz="2000" b="1" dirty="0" smtClean="0">
                <a:solidFill>
                  <a:srgbClr val="C00000"/>
                </a:solidFill>
                <a:latin typeface="Courier New" pitchFamily="49" charset="0"/>
                <a:cs typeface="Courier New" pitchFamily="49" charset="0"/>
              </a:rPr>
              <a:t>) {</a:t>
            </a:r>
            <a:endParaRPr lang="en-US" sz="2000" b="1" dirty="0">
              <a:solidFill>
                <a:srgbClr val="C00000"/>
              </a:solidFill>
              <a:latin typeface="Courier New" pitchFamily="49" charset="0"/>
              <a:cs typeface="Courier New" pitchFamily="49" charset="0"/>
            </a:endParaRPr>
          </a:p>
          <a:p>
            <a:pPr marL="533400" indent="-533400">
              <a:buFont typeface="Wingdings" pitchFamily="2" charset="2"/>
              <a:buNone/>
            </a:pPr>
            <a:r>
              <a:rPr lang="en-US" sz="2000" b="1" dirty="0">
                <a:solidFill>
                  <a:srgbClr val="C00000"/>
                </a:solidFill>
                <a:latin typeface="Courier New" pitchFamily="49" charset="0"/>
                <a:cs typeface="Courier New" pitchFamily="49" charset="0"/>
              </a:rPr>
              <a:t>	</a:t>
            </a:r>
            <a:r>
              <a:rPr lang="en-US" sz="2000" b="1" dirty="0" err="1">
                <a:solidFill>
                  <a:srgbClr val="C00000"/>
                </a:solidFill>
                <a:latin typeface="Courier New" pitchFamily="49" charset="0"/>
                <a:cs typeface="Courier New" pitchFamily="49" charset="0"/>
              </a:rPr>
              <a:t>in.read</a:t>
            </a:r>
            <a:r>
              <a:rPr lang="en-US" sz="2000" b="1" dirty="0">
                <a:solidFill>
                  <a:srgbClr val="C00000"/>
                </a:solidFill>
                <a:latin typeface="Courier New" pitchFamily="49" charset="0"/>
                <a:cs typeface="Courier New" pitchFamily="49" charset="0"/>
              </a:rPr>
              <a:t>(</a:t>
            </a:r>
            <a:r>
              <a:rPr lang="en-US" sz="2000" b="1" i="1" dirty="0">
                <a:solidFill>
                  <a:srgbClr val="C00000"/>
                </a:solidFill>
                <a:latin typeface="Courier New" pitchFamily="49" charset="0"/>
                <a:cs typeface="Courier New" pitchFamily="49" charset="0"/>
              </a:rPr>
              <a:t>buffer</a:t>
            </a:r>
            <a:r>
              <a:rPr lang="en-US" sz="2000" b="1" dirty="0" smtClean="0">
                <a:solidFill>
                  <a:srgbClr val="C00000"/>
                </a:solidFill>
                <a:latin typeface="Courier New" pitchFamily="49" charset="0"/>
                <a:cs typeface="Courier New" pitchFamily="49" charset="0"/>
              </a:rPr>
              <a:t>)</a:t>
            </a:r>
            <a:endParaRPr lang="en-US" sz="2000" b="1" dirty="0">
              <a:solidFill>
                <a:srgbClr val="C00000"/>
              </a:solidFill>
              <a:latin typeface="Courier New" pitchFamily="49" charset="0"/>
              <a:cs typeface="Courier New" pitchFamily="49" charset="0"/>
            </a:endParaRPr>
          </a:p>
          <a:p>
            <a:pPr marL="533400" indent="-533400">
              <a:buNone/>
            </a:pPr>
            <a:r>
              <a:rPr lang="en-US" sz="2000" b="1" dirty="0" smtClean="0">
                <a:solidFill>
                  <a:srgbClr val="C00000"/>
                </a:solidFill>
                <a:latin typeface="Courier New" pitchFamily="49" charset="0"/>
                <a:cs typeface="Courier New" pitchFamily="49" charset="0"/>
              </a:rPr>
              <a:t>	</a:t>
            </a:r>
            <a:r>
              <a:rPr lang="en-US" sz="2000" b="1" dirty="0" err="1" smtClean="0">
                <a:solidFill>
                  <a:srgbClr val="C00000"/>
                </a:solidFill>
                <a:latin typeface="Courier New" pitchFamily="49" charset="0"/>
                <a:cs typeface="Courier New" pitchFamily="49" charset="0"/>
              </a:rPr>
              <a:t>out.write</a:t>
            </a:r>
            <a:r>
              <a:rPr lang="en-US" sz="2000" b="1" dirty="0" smtClean="0">
                <a:solidFill>
                  <a:srgbClr val="C00000"/>
                </a:solidFill>
                <a:latin typeface="Courier New" pitchFamily="49" charset="0"/>
                <a:cs typeface="Courier New" pitchFamily="49" charset="0"/>
              </a:rPr>
              <a:t>(</a:t>
            </a:r>
            <a:r>
              <a:rPr lang="en-US" sz="2000" b="1" i="1" dirty="0" smtClean="0">
                <a:solidFill>
                  <a:srgbClr val="C00000"/>
                </a:solidFill>
                <a:latin typeface="Courier New" pitchFamily="49" charset="0"/>
                <a:cs typeface="Courier New" pitchFamily="49" charset="0"/>
              </a:rPr>
              <a:t>buffer</a:t>
            </a:r>
            <a:r>
              <a:rPr lang="en-US" sz="2000" b="1" dirty="0" smtClean="0">
                <a:solidFill>
                  <a:srgbClr val="C00000"/>
                </a:solidFill>
                <a:latin typeface="Courier New" pitchFamily="49" charset="0"/>
                <a:cs typeface="Courier New" pitchFamily="49" charset="0"/>
              </a:rPr>
              <a:t>)</a:t>
            </a:r>
          </a:p>
          <a:p>
            <a:pPr marL="533400" indent="-533400">
              <a:buFont typeface="Wingdings" pitchFamily="2" charset="2"/>
              <a:buNone/>
            </a:pPr>
            <a:r>
              <a:rPr lang="en-US" sz="2000" b="1" dirty="0" smtClean="0">
                <a:solidFill>
                  <a:srgbClr val="C00000"/>
                </a:solidFill>
                <a:latin typeface="Courier New" pitchFamily="49" charset="0"/>
                <a:cs typeface="Courier New" pitchFamily="49" charset="0"/>
              </a:rPr>
              <a:t>}</a:t>
            </a:r>
          </a:p>
          <a:p>
            <a:pPr marL="533400" indent="-533400">
              <a:buFont typeface="Wingdings" pitchFamily="2" charset="2"/>
              <a:buNone/>
            </a:pPr>
            <a:endParaRPr lang="en-US" sz="2000" b="1" dirty="0">
              <a:solidFill>
                <a:srgbClr val="C00000"/>
              </a:solidFill>
              <a:latin typeface="Courier New" pitchFamily="49" charset="0"/>
              <a:cs typeface="Courier New" pitchFamily="49" charset="0"/>
            </a:endParaRPr>
          </a:p>
          <a:p>
            <a:pPr marL="533400" indent="-533400">
              <a:buFont typeface="Wingdings" pitchFamily="2" charset="2"/>
              <a:buNone/>
            </a:pPr>
            <a:r>
              <a:rPr lang="en-US" sz="2000" b="1" dirty="0" smtClean="0">
                <a:solidFill>
                  <a:srgbClr val="C00000"/>
                </a:solidFill>
                <a:latin typeface="Courier New" pitchFamily="49" charset="0"/>
                <a:cs typeface="Courier New" pitchFamily="49" charset="0"/>
              </a:rPr>
              <a:t>close(</a:t>
            </a:r>
            <a:r>
              <a:rPr lang="en-US" sz="2000" b="1" i="1" dirty="0" err="1" smtClean="0">
                <a:solidFill>
                  <a:srgbClr val="C00000"/>
                </a:solidFill>
                <a:latin typeface="Courier New" pitchFamily="49" charset="0"/>
                <a:cs typeface="Courier New" pitchFamily="49" charset="0"/>
              </a:rPr>
              <a:t>clntSock</a:t>
            </a:r>
            <a:r>
              <a:rPr lang="en-US" sz="2000" b="1" dirty="0" smtClean="0">
                <a:solidFill>
                  <a:srgbClr val="C00000"/>
                </a:solidFill>
                <a:latin typeface="Courier New" pitchFamily="49" charset="0"/>
                <a:cs typeface="Courier New" pitchFamily="49" charset="0"/>
              </a:rPr>
              <a:t>)</a:t>
            </a:r>
          </a:p>
          <a:p>
            <a:pPr marL="533400" indent="-533400">
              <a:buFont typeface="Wingdings" pitchFamily="2" charset="2"/>
              <a:buNone/>
            </a:pPr>
            <a:r>
              <a:rPr lang="en-US" sz="2000" b="1" dirty="0" smtClean="0">
                <a:solidFill>
                  <a:srgbClr val="C00000"/>
                </a:solidFill>
                <a:latin typeface="Courier New" pitchFamily="49" charset="0"/>
                <a:cs typeface="Courier New" pitchFamily="49" charset="0"/>
              </a:rPr>
              <a:t>close(</a:t>
            </a:r>
            <a:r>
              <a:rPr lang="en-US" sz="2000" b="1" dirty="0" err="1" smtClean="0">
                <a:solidFill>
                  <a:srgbClr val="C00000"/>
                </a:solidFill>
                <a:latin typeface="Courier New" pitchFamily="49" charset="0"/>
                <a:cs typeface="Courier New" pitchFamily="49" charset="0"/>
              </a:rPr>
              <a:t>servSock</a:t>
            </a:r>
            <a:r>
              <a:rPr lang="en-US" sz="2000" b="1" dirty="0" smtClean="0">
                <a:solidFill>
                  <a:srgbClr val="C00000"/>
                </a:solidFill>
                <a:latin typeface="Courier New" pitchFamily="49" charset="0"/>
                <a:cs typeface="Courier New" pitchFamily="49" charset="0"/>
              </a:rPr>
              <a:t>)</a:t>
            </a:r>
            <a:endParaRPr lang="en-US" sz="2000" b="1" dirty="0">
              <a:solidFill>
                <a:srgbClr val="C00000"/>
              </a:solidFill>
              <a:latin typeface="Courier New" pitchFamily="49" charset="0"/>
              <a:cs typeface="Courier New" pitchFamily="49" charset="0"/>
            </a:endParaRPr>
          </a:p>
        </p:txBody>
      </p:sp>
      <p:grpSp>
        <p:nvGrpSpPr>
          <p:cNvPr id="21" name="Groep 20"/>
          <p:cNvGrpSpPr/>
          <p:nvPr/>
        </p:nvGrpSpPr>
        <p:grpSpPr>
          <a:xfrm>
            <a:off x="1571604" y="4714884"/>
            <a:ext cx="6500858" cy="1938992"/>
            <a:chOff x="287108" y="557399"/>
            <a:chExt cx="8763781" cy="2985266"/>
          </a:xfrm>
        </p:grpSpPr>
        <p:sp>
          <p:nvSpPr>
            <p:cNvPr id="6" name="Rectangle 1061"/>
            <p:cNvSpPr>
              <a:spLocks noChangeArrowheads="1"/>
            </p:cNvSpPr>
            <p:nvPr/>
          </p:nvSpPr>
          <p:spPr bwMode="auto">
            <a:xfrm>
              <a:off x="4909762" y="557399"/>
              <a:ext cx="4141127" cy="2985266"/>
            </a:xfrm>
            <a:prstGeom prst="rect">
              <a:avLst/>
            </a:prstGeom>
            <a:solidFill>
              <a:schemeClr val="accent1">
                <a:alpha val="50000"/>
              </a:schemeClr>
            </a:solidFill>
            <a:ln w="38100">
              <a:solidFill>
                <a:schemeClr val="tx1"/>
              </a:solidFill>
              <a:miter lim="800000"/>
              <a:headEnd/>
              <a:tailEnd/>
            </a:ln>
            <a:effectLst/>
          </p:spPr>
          <p:txBody>
            <a:bodyPr wrap="square" anchor="ctr">
              <a:spAutoFit/>
            </a:bodyPr>
            <a:lstStyle/>
            <a:p>
              <a:endParaRPr lang="nl-BE" dirty="0" smtClean="0"/>
            </a:p>
            <a:p>
              <a:endParaRPr lang="nl-BE" dirty="0" smtClean="0"/>
            </a:p>
            <a:p>
              <a:endParaRPr lang="nl-BE" dirty="0" smtClean="0"/>
            </a:p>
            <a:p>
              <a:endParaRPr lang="nl-BE" dirty="0" smtClean="0"/>
            </a:p>
            <a:p>
              <a:endParaRPr lang="nl-BE" dirty="0" smtClean="0"/>
            </a:p>
          </p:txBody>
        </p:sp>
        <p:sp>
          <p:nvSpPr>
            <p:cNvPr id="8" name="AutoShape 1063"/>
            <p:cNvSpPr>
              <a:spLocks noChangeArrowheads="1"/>
            </p:cNvSpPr>
            <p:nvPr/>
          </p:nvSpPr>
          <p:spPr bwMode="auto">
            <a:xfrm>
              <a:off x="5225363" y="1000385"/>
              <a:ext cx="3536610" cy="2254326"/>
            </a:xfrm>
            <a:prstGeom prst="roundRect">
              <a:avLst>
                <a:gd name="adj" fmla="val 16667"/>
              </a:avLst>
            </a:prstGeom>
            <a:solidFill>
              <a:srgbClr val="00FFFF"/>
            </a:solidFill>
            <a:ln w="9525">
              <a:solidFill>
                <a:schemeClr val="tx1"/>
              </a:solidFill>
              <a:round/>
              <a:headEnd/>
              <a:tailEnd/>
            </a:ln>
            <a:effectLst/>
          </p:spPr>
          <p:txBody>
            <a:bodyPr wrap="square" anchor="ctr">
              <a:spAutoFit/>
            </a:bodyPr>
            <a:lstStyle/>
            <a:p>
              <a:pPr algn="ctr"/>
              <a:endParaRPr lang="fr-BE" sz="2000" dirty="0" smtClean="0"/>
            </a:p>
            <a:p>
              <a:pPr algn="ctr"/>
              <a:endParaRPr lang="fr-BE" sz="2000" dirty="0" smtClean="0"/>
            </a:p>
            <a:p>
              <a:pPr algn="ctr"/>
              <a:endParaRPr lang="fr-BE" sz="2000" dirty="0" smtClean="0"/>
            </a:p>
            <a:p>
              <a:pPr algn="ctr"/>
              <a:endParaRPr lang="fr-BE" sz="2000" dirty="0"/>
            </a:p>
          </p:txBody>
        </p:sp>
        <p:sp>
          <p:nvSpPr>
            <p:cNvPr id="9" name="Rectangle 1065"/>
            <p:cNvSpPr>
              <a:spLocks noChangeArrowheads="1"/>
            </p:cNvSpPr>
            <p:nvPr/>
          </p:nvSpPr>
          <p:spPr bwMode="auto">
            <a:xfrm>
              <a:off x="287108" y="1426570"/>
              <a:ext cx="2984072" cy="1848023"/>
            </a:xfrm>
            <a:prstGeom prst="rect">
              <a:avLst/>
            </a:prstGeom>
            <a:solidFill>
              <a:schemeClr val="accent1">
                <a:alpha val="50000"/>
              </a:schemeClr>
            </a:solidFill>
            <a:ln w="38100">
              <a:solidFill>
                <a:schemeClr val="tx1"/>
              </a:solidFill>
              <a:miter lim="800000"/>
              <a:headEnd/>
              <a:tailEnd/>
            </a:ln>
            <a:effectLst/>
          </p:spPr>
          <p:txBody>
            <a:bodyPr wrap="square" anchor="ctr">
              <a:spAutoFit/>
            </a:bodyPr>
            <a:lstStyle/>
            <a:p>
              <a:endParaRPr lang="nl-BE" dirty="0" smtClean="0"/>
            </a:p>
            <a:p>
              <a:endParaRPr lang="nl-BE" dirty="0" smtClean="0"/>
            </a:p>
            <a:p>
              <a:endParaRPr lang="nl-BE" dirty="0" smtClean="0"/>
            </a:p>
          </p:txBody>
        </p:sp>
        <p:sp>
          <p:nvSpPr>
            <p:cNvPr id="10" name="Text Box 1067"/>
            <p:cNvSpPr txBox="1">
              <a:spLocks noChangeArrowheads="1"/>
            </p:cNvSpPr>
            <p:nvPr/>
          </p:nvSpPr>
          <p:spPr bwMode="auto">
            <a:xfrm>
              <a:off x="383413" y="2097200"/>
              <a:ext cx="1740039" cy="710778"/>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fr-BE" b="1" dirty="0">
                <a:solidFill>
                  <a:srgbClr val="FF6600"/>
                </a:solidFill>
              </a:endParaRPr>
            </a:p>
          </p:txBody>
        </p:sp>
        <p:sp>
          <p:nvSpPr>
            <p:cNvPr id="11" name="Text Box 1068"/>
            <p:cNvSpPr txBox="1">
              <a:spLocks noChangeArrowheads="1"/>
            </p:cNvSpPr>
            <p:nvPr/>
          </p:nvSpPr>
          <p:spPr bwMode="auto">
            <a:xfrm>
              <a:off x="5969119" y="1220356"/>
              <a:ext cx="2237071" cy="710778"/>
            </a:xfrm>
            <a:prstGeom prst="rect">
              <a:avLst/>
            </a:prstGeom>
            <a:solidFill>
              <a:schemeClr val="bg1"/>
            </a:solidFill>
            <a:ln w="9525">
              <a:noFill/>
              <a:miter lim="800000"/>
              <a:headEnd/>
              <a:tailEnd/>
            </a:ln>
            <a:effectLst/>
          </p:spPr>
          <p:txBody>
            <a:bodyPr wrap="none">
              <a:spAutoFit/>
            </a:bodyPr>
            <a:lstStyle/>
            <a:p>
              <a:r>
                <a:rPr lang="fr-BE" b="1" dirty="0" err="1" smtClean="0">
                  <a:solidFill>
                    <a:srgbClr val="FF6600"/>
                  </a:solidFill>
                </a:rPr>
                <a:t>clntSock</a:t>
              </a:r>
              <a:endParaRPr lang="nl-NL" b="1" dirty="0">
                <a:solidFill>
                  <a:srgbClr val="FF6600"/>
                </a:solidFill>
              </a:endParaRPr>
            </a:p>
          </p:txBody>
        </p:sp>
        <p:sp>
          <p:nvSpPr>
            <p:cNvPr id="12" name="Line 1069"/>
            <p:cNvSpPr>
              <a:spLocks noChangeShapeType="1"/>
            </p:cNvSpPr>
            <p:nvPr/>
          </p:nvSpPr>
          <p:spPr bwMode="auto">
            <a:xfrm flipV="1">
              <a:off x="2143354" y="1547270"/>
              <a:ext cx="3825766" cy="739187"/>
            </a:xfrm>
            <a:prstGeom prst="line">
              <a:avLst/>
            </a:prstGeom>
            <a:noFill/>
            <a:ln w="38100">
              <a:solidFill>
                <a:srgbClr val="FF6600"/>
              </a:solidFill>
              <a:round/>
              <a:headEnd type="diamond" w="lg" len="lg"/>
              <a:tailEnd type="diamond" w="lg" len="lg"/>
            </a:ln>
            <a:effectLst/>
          </p:spPr>
          <p:txBody>
            <a:bodyPr wrap="square">
              <a:spAutoFit/>
            </a:bodyPr>
            <a:lstStyle/>
            <a:p>
              <a:endParaRPr lang="nl-BE" dirty="0"/>
            </a:p>
          </p:txBody>
        </p:sp>
        <p:sp>
          <p:nvSpPr>
            <p:cNvPr id="13" name="Text Box 1076"/>
            <p:cNvSpPr txBox="1">
              <a:spLocks noChangeArrowheads="1"/>
            </p:cNvSpPr>
            <p:nvPr/>
          </p:nvSpPr>
          <p:spPr bwMode="auto">
            <a:xfrm>
              <a:off x="5653846" y="2338573"/>
              <a:ext cx="2237071" cy="710778"/>
            </a:xfrm>
            <a:prstGeom prst="rect">
              <a:avLst/>
            </a:prstGeom>
            <a:solidFill>
              <a:schemeClr val="bg1"/>
            </a:solidFill>
            <a:ln w="9525">
              <a:noFill/>
              <a:miter lim="800000"/>
              <a:headEnd/>
              <a:tailEnd/>
            </a:ln>
            <a:effectLst/>
          </p:spPr>
          <p:txBody>
            <a:bodyPr wrap="none">
              <a:spAutoFit/>
            </a:bodyPr>
            <a:lstStyle/>
            <a:p>
              <a:r>
                <a:rPr lang="fr-BE" b="1" dirty="0" err="1" smtClean="0">
                  <a:solidFill>
                    <a:srgbClr val="FF6600"/>
                  </a:solidFill>
                </a:rPr>
                <a:t>servSock</a:t>
              </a:r>
              <a:endParaRPr lang="nl-NL" b="1" dirty="0">
                <a:solidFill>
                  <a:srgbClr val="FF6600"/>
                </a:solidFill>
              </a:endParaRPr>
            </a:p>
          </p:txBody>
        </p:sp>
        <p:cxnSp>
          <p:nvCxnSpPr>
            <p:cNvPr id="14" name="AutoShape 1078"/>
            <p:cNvCxnSpPr>
              <a:cxnSpLocks noChangeShapeType="1"/>
              <a:stCxn id="13" idx="0"/>
              <a:endCxn id="11" idx="2"/>
            </p:cNvCxnSpPr>
            <p:nvPr/>
          </p:nvCxnSpPr>
          <p:spPr bwMode="auto">
            <a:xfrm rot="5400000" flipH="1" flipV="1">
              <a:off x="6726299" y="1977217"/>
              <a:ext cx="407439" cy="315274"/>
            </a:xfrm>
            <a:prstGeom prst="curvedConnector3">
              <a:avLst>
                <a:gd name="adj1" fmla="val 50000"/>
              </a:avLst>
            </a:prstGeom>
            <a:noFill/>
            <a:ln w="38100">
              <a:solidFill>
                <a:schemeClr val="accent2"/>
              </a:solidFill>
              <a:round/>
              <a:headEnd/>
              <a:tailEnd type="triangle" w="med" len="med"/>
            </a:ln>
            <a:effectLst/>
          </p:spPr>
        </p:cxnSp>
        <p:cxnSp>
          <p:nvCxnSpPr>
            <p:cNvPr id="17" name="Rechte verbindingslijn 16"/>
            <p:cNvCxnSpPr>
              <a:stCxn id="10" idx="3"/>
            </p:cNvCxnSpPr>
            <p:nvPr/>
          </p:nvCxnSpPr>
          <p:spPr bwMode="auto">
            <a:xfrm>
              <a:off x="2123452" y="2452590"/>
              <a:ext cx="3193091" cy="144868"/>
            </a:xfrm>
            <a:prstGeom prst="line">
              <a:avLst/>
            </a:prstGeom>
            <a:noFill/>
            <a:ln w="9525" cap="flat" cmpd="sng" algn="ctr">
              <a:noFill/>
              <a:prstDash val="solid"/>
              <a:round/>
              <a:headEnd type="none" w="med" len="med"/>
              <a:tailEnd type="none" w="med" len="med"/>
            </a:ln>
            <a:effectLst/>
          </p:spPr>
        </p:cxnSp>
        <p:cxnSp>
          <p:nvCxnSpPr>
            <p:cNvPr id="18" name="Rechte verbindingslijn 17"/>
            <p:cNvCxnSpPr>
              <a:stCxn id="10" idx="3"/>
            </p:cNvCxnSpPr>
            <p:nvPr/>
          </p:nvCxnSpPr>
          <p:spPr bwMode="auto">
            <a:xfrm>
              <a:off x="2123452" y="2452590"/>
              <a:ext cx="3335967" cy="287745"/>
            </a:xfrm>
            <a:prstGeom prst="line">
              <a:avLst/>
            </a:prstGeom>
            <a:noFill/>
            <a:ln w="9525" cap="flat" cmpd="sng" algn="ctr">
              <a:noFill/>
              <a:prstDash val="solid"/>
              <a:round/>
              <a:headEnd type="none" w="med" len="med"/>
              <a:tailEnd type="none" w="med" len="med"/>
            </a:ln>
            <a:effectLst/>
          </p:spPr>
        </p:cxnSp>
        <p:cxnSp>
          <p:nvCxnSpPr>
            <p:cNvPr id="19" name="Rechte verbindingslijn 18"/>
            <p:cNvCxnSpPr>
              <a:stCxn id="10" idx="3"/>
              <a:endCxn id="13" idx="1"/>
            </p:cNvCxnSpPr>
            <p:nvPr/>
          </p:nvCxnSpPr>
          <p:spPr bwMode="auto">
            <a:xfrm>
              <a:off x="2123452" y="2452590"/>
              <a:ext cx="3530394" cy="241373"/>
            </a:xfrm>
            <a:prstGeom prst="line">
              <a:avLst/>
            </a:prstGeom>
            <a:noFill/>
            <a:ln w="9525" cap="flat" cmpd="sng" algn="ctr">
              <a:noFill/>
              <a:prstDash val="solid"/>
              <a:round/>
              <a:headEnd type="none" w="med" len="med"/>
              <a:tailEnd type="none" w="med" len="med"/>
            </a:ln>
            <a:effectLst/>
          </p:spPr>
        </p:cxn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2"/>
          <a:srcRect/>
          <a:stretch>
            <a:fillRect/>
          </a:stretch>
        </p:blipFill>
        <p:spPr bwMode="auto">
          <a:xfrm>
            <a:off x="0" y="1214422"/>
            <a:ext cx="9144000" cy="508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2051"/>
          <p:cNvSpPr>
            <a:spLocks noGrp="1" noChangeArrowheads="1"/>
          </p:cNvSpPr>
          <p:nvPr>
            <p:ph type="body" idx="1"/>
          </p:nvPr>
        </p:nvSpPr>
        <p:spPr>
          <a:xfrm>
            <a:off x="571472" y="571480"/>
            <a:ext cx="8429684" cy="6143668"/>
          </a:xfrm>
        </p:spPr>
        <p:txBody>
          <a:bodyPr/>
          <a:lstStyle/>
          <a:p>
            <a:r>
              <a:rPr lang="en-US" dirty="0" smtClean="0"/>
              <a:t>GOAL: Make computers talk to each other</a:t>
            </a:r>
            <a:endParaRPr lang="en-US" dirty="0"/>
          </a:p>
          <a:p>
            <a:pPr>
              <a:buNone/>
            </a:pPr>
            <a:endParaRPr lang="en-US" dirty="0" smtClean="0"/>
          </a:p>
          <a:p>
            <a:pPr>
              <a:buNone/>
            </a:pPr>
            <a:endParaRPr lang="en-US" dirty="0"/>
          </a:p>
          <a:p>
            <a:pPr marL="342900" lvl="1" indent="-342900">
              <a:buFontTx/>
              <a:buChar char="•"/>
            </a:pPr>
            <a:r>
              <a:rPr lang="en-US" dirty="0" smtClean="0"/>
              <a:t>Computers (Hosts) are connected to the internet</a:t>
            </a:r>
          </a:p>
          <a:p>
            <a:pPr marL="742950" lvl="2" indent="-342900"/>
            <a:r>
              <a:rPr lang="en-US" dirty="0" smtClean="0"/>
              <a:t>Internet </a:t>
            </a:r>
            <a:r>
              <a:rPr lang="en-US" dirty="0" smtClean="0">
                <a:sym typeface="Wingdings" pitchFamily="2" charset="2"/>
              </a:rPr>
              <a:t> </a:t>
            </a:r>
            <a:r>
              <a:rPr lang="en-US" dirty="0" smtClean="0">
                <a:solidFill>
                  <a:schemeClr val="accent6"/>
                </a:solidFill>
              </a:rPr>
              <a:t>IP  </a:t>
            </a:r>
            <a:r>
              <a:rPr lang="en-US" dirty="0" smtClean="0"/>
              <a:t>(Internet Protocol)</a:t>
            </a:r>
            <a:endParaRPr lang="en-US" i="1" dirty="0" smtClean="0"/>
          </a:p>
          <a:p>
            <a:pPr marL="742950" lvl="2" indent="-342900"/>
            <a:r>
              <a:rPr lang="en-US" dirty="0" smtClean="0">
                <a:sym typeface="Wingdings" pitchFamily="2" charset="2"/>
              </a:rPr>
              <a:t>Host location t</a:t>
            </a:r>
            <a:r>
              <a:rPr lang="en-US" dirty="0" smtClean="0"/>
              <a:t>hrough </a:t>
            </a:r>
            <a:r>
              <a:rPr lang="en-US" dirty="0" err="1" smtClean="0">
                <a:solidFill>
                  <a:schemeClr val="accent6"/>
                </a:solidFill>
                <a:sym typeface="Wingdings" pitchFamily="2" charset="2"/>
              </a:rPr>
              <a:t>IPAddress</a:t>
            </a:r>
            <a:endParaRPr lang="en-US" dirty="0" smtClean="0">
              <a:solidFill>
                <a:schemeClr val="accent6"/>
              </a:solidFill>
              <a:sym typeface="Wingdings" pitchFamily="2" charset="2"/>
            </a:endParaRPr>
          </a:p>
          <a:p>
            <a:pPr lvl="2"/>
            <a:r>
              <a:rPr lang="en-US" dirty="0" smtClean="0"/>
              <a:t>32-bit identifier</a:t>
            </a:r>
          </a:p>
          <a:p>
            <a:pPr lvl="2"/>
            <a:r>
              <a:rPr lang="en-US" dirty="0" smtClean="0"/>
              <a:t>Dotted-quad format: </a:t>
            </a:r>
            <a:r>
              <a:rPr lang="en-US" dirty="0" smtClean="0">
                <a:latin typeface="Courier New" pitchFamily="49" charset="0"/>
                <a:cs typeface="Courier New" pitchFamily="49" charset="0"/>
              </a:rPr>
              <a:t>192.118.56.25</a:t>
            </a:r>
          </a:p>
          <a:p>
            <a:pPr marL="1200150" lvl="3" indent="-342900"/>
            <a:endParaRPr lang="en-US" dirty="0" smtClean="0">
              <a:solidFill>
                <a:schemeClr val="accent6"/>
              </a:solidFill>
            </a:endParaRPr>
          </a:p>
          <a:p>
            <a:pPr marL="342900" lvl="1" indent="-342900">
              <a:buFontTx/>
              <a:buChar char="•"/>
            </a:pPr>
            <a:r>
              <a:rPr lang="en-US" dirty="0" smtClean="0"/>
              <a:t>Hosts can have multiple IP addresses</a:t>
            </a:r>
          </a:p>
          <a:p>
            <a:pPr marL="742950" lvl="2" indent="-342900">
              <a:buNone/>
            </a:pPr>
            <a:r>
              <a:rPr lang="en-US" dirty="0" smtClean="0"/>
              <a:t>(IP address identifies a host interface, not the host)</a:t>
            </a:r>
          </a:p>
        </p:txBody>
      </p:sp>
      <p:grpSp>
        <p:nvGrpSpPr>
          <p:cNvPr id="9" name="Groep 8"/>
          <p:cNvGrpSpPr/>
          <p:nvPr/>
        </p:nvGrpSpPr>
        <p:grpSpPr>
          <a:xfrm>
            <a:off x="1285852" y="1357298"/>
            <a:ext cx="5273675" cy="674688"/>
            <a:chOff x="1828800" y="3048000"/>
            <a:chExt cx="5273675" cy="674688"/>
          </a:xfrm>
        </p:grpSpPr>
        <p:pic>
          <p:nvPicPr>
            <p:cNvPr id="158724" name="Picture 2052" descr="E:\tmp\computer.gif"/>
            <p:cNvPicPr>
              <a:picLocks noChangeAspect="1" noChangeArrowheads="1"/>
            </p:cNvPicPr>
            <p:nvPr/>
          </p:nvPicPr>
          <p:blipFill>
            <a:blip r:embed="rId3"/>
            <a:srcRect/>
            <a:stretch>
              <a:fillRect/>
            </a:stretch>
          </p:blipFill>
          <p:spPr bwMode="auto">
            <a:xfrm>
              <a:off x="1828800" y="3048000"/>
              <a:ext cx="549275" cy="674688"/>
            </a:xfrm>
            <a:prstGeom prst="rect">
              <a:avLst/>
            </a:prstGeom>
            <a:noFill/>
          </p:spPr>
        </p:pic>
        <p:sp>
          <p:nvSpPr>
            <p:cNvPr id="158725" name="Line 2053"/>
            <p:cNvSpPr>
              <a:spLocks noChangeShapeType="1"/>
            </p:cNvSpPr>
            <p:nvPr/>
          </p:nvSpPr>
          <p:spPr bwMode="auto">
            <a:xfrm>
              <a:off x="2667000" y="3200400"/>
              <a:ext cx="3733800" cy="0"/>
            </a:xfrm>
            <a:prstGeom prst="line">
              <a:avLst/>
            </a:prstGeom>
            <a:noFill/>
            <a:ln w="9525">
              <a:solidFill>
                <a:schemeClr val="tx1"/>
              </a:solidFill>
              <a:miter lim="800000"/>
              <a:headEnd/>
              <a:tailEnd type="triangle" w="med" len="med"/>
            </a:ln>
            <a:effectLst/>
          </p:spPr>
          <p:txBody>
            <a:bodyPr wrap="none"/>
            <a:lstStyle/>
            <a:p>
              <a:endParaRPr lang="nl-BE"/>
            </a:p>
          </p:txBody>
        </p:sp>
        <p:pic>
          <p:nvPicPr>
            <p:cNvPr id="158726" name="Picture 2054" descr="E:\tmp\computer.gif"/>
            <p:cNvPicPr>
              <a:picLocks noChangeAspect="1" noChangeArrowheads="1"/>
            </p:cNvPicPr>
            <p:nvPr/>
          </p:nvPicPr>
          <p:blipFill>
            <a:blip r:embed="rId3"/>
            <a:srcRect/>
            <a:stretch>
              <a:fillRect/>
            </a:stretch>
          </p:blipFill>
          <p:spPr bwMode="auto">
            <a:xfrm>
              <a:off x="6553200" y="3048000"/>
              <a:ext cx="549275" cy="674688"/>
            </a:xfrm>
            <a:prstGeom prst="rect">
              <a:avLst/>
            </a:prstGeom>
            <a:noFill/>
          </p:spPr>
        </p:pic>
        <p:sp>
          <p:nvSpPr>
            <p:cNvPr id="158727" name="Line 2055"/>
            <p:cNvSpPr>
              <a:spLocks noChangeShapeType="1"/>
            </p:cNvSpPr>
            <p:nvPr/>
          </p:nvSpPr>
          <p:spPr bwMode="auto">
            <a:xfrm flipH="1">
              <a:off x="2590800" y="3505200"/>
              <a:ext cx="3733800" cy="0"/>
            </a:xfrm>
            <a:prstGeom prst="line">
              <a:avLst/>
            </a:prstGeom>
            <a:noFill/>
            <a:ln w="9525">
              <a:solidFill>
                <a:schemeClr val="tx1"/>
              </a:solidFill>
              <a:miter lim="800000"/>
              <a:headEnd/>
              <a:tailEnd type="triangle" w="med" len="med"/>
            </a:ln>
            <a:effectLst/>
          </p:spPr>
          <p:txBody>
            <a:bodyPr wrap="none"/>
            <a:lstStyle/>
            <a:p>
              <a:endParaRPr lang="nl-BE"/>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214282" y="2214554"/>
            <a:ext cx="8662933" cy="2357454"/>
          </a:xfrm>
          <a:prstGeom prst="rect">
            <a:avLst/>
          </a:prstGeom>
          <a:noFill/>
          <a:ln w="9525">
            <a:noFill/>
            <a:miter lim="800000"/>
            <a:headEnd/>
            <a:tailEnd/>
          </a:ln>
        </p:spPr>
      </p:pic>
      <p:sp>
        <p:nvSpPr>
          <p:cNvPr id="5" name="Titel 1"/>
          <p:cNvSpPr>
            <a:spLocks noGrp="1"/>
          </p:cNvSpPr>
          <p:nvPr>
            <p:ph type="title"/>
          </p:nvPr>
        </p:nvSpPr>
        <p:spPr>
          <a:xfrm>
            <a:off x="514376" y="857240"/>
            <a:ext cx="7772400" cy="1143000"/>
          </a:xfrm>
        </p:spPr>
        <p:txBody>
          <a:bodyPr/>
          <a:lstStyle/>
          <a:p>
            <a:r>
              <a:rPr lang="nl-BE" dirty="0" err="1" smtClean="0"/>
              <a:t>Example</a:t>
            </a:r>
            <a:r>
              <a:rPr lang="nl-BE" dirty="0" smtClean="0"/>
              <a:t>_A: </a:t>
            </a:r>
            <a:br>
              <a:rPr lang="nl-BE" dirty="0" smtClean="0"/>
            </a:br>
            <a:r>
              <a:rPr lang="nl-BE" dirty="0" err="1" smtClean="0"/>
              <a:t>Basic</a:t>
            </a:r>
            <a:r>
              <a:rPr lang="nl-BE" dirty="0" smtClean="0"/>
              <a:t> C/S program</a:t>
            </a:r>
            <a:endParaRPr lang="nl-BE"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p:nvPr>
        </p:nvSpPr>
        <p:spPr>
          <a:xfrm>
            <a:off x="642910" y="642918"/>
            <a:ext cx="7772400" cy="1143000"/>
          </a:xfrm>
        </p:spPr>
        <p:txBody>
          <a:bodyPr/>
          <a:lstStyle/>
          <a:p>
            <a:r>
              <a:rPr lang="nl-BE" dirty="0" err="1" smtClean="0"/>
              <a:t>Example</a:t>
            </a:r>
            <a:r>
              <a:rPr lang="nl-BE" dirty="0" smtClean="0"/>
              <a:t>_B: </a:t>
            </a:r>
            <a:br>
              <a:rPr lang="nl-BE" dirty="0" smtClean="0"/>
            </a:br>
            <a:r>
              <a:rPr lang="nl-BE" dirty="0" err="1" smtClean="0"/>
              <a:t>Interactive</a:t>
            </a:r>
            <a:r>
              <a:rPr lang="nl-BE" dirty="0" smtClean="0"/>
              <a:t> </a:t>
            </a:r>
            <a:r>
              <a:rPr lang="nl-BE" dirty="0" err="1" smtClean="0"/>
              <a:t>client</a:t>
            </a:r>
            <a:endParaRPr lang="nl-BE" dirty="0"/>
          </a:p>
        </p:txBody>
      </p:sp>
      <p:pic>
        <p:nvPicPr>
          <p:cNvPr id="1026" name="Picture 2"/>
          <p:cNvPicPr>
            <a:picLocks noChangeAspect="1" noChangeArrowheads="1"/>
          </p:cNvPicPr>
          <p:nvPr/>
        </p:nvPicPr>
        <p:blipFill>
          <a:blip r:embed="rId2"/>
          <a:srcRect/>
          <a:stretch>
            <a:fillRect/>
          </a:stretch>
        </p:blipFill>
        <p:spPr bwMode="auto">
          <a:xfrm>
            <a:off x="0" y="4214818"/>
            <a:ext cx="8981344" cy="2214578"/>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0" y="1785926"/>
            <a:ext cx="3929058" cy="22156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a:spLocks noGrp="1"/>
          </p:cNvSpPr>
          <p:nvPr>
            <p:ph type="title"/>
          </p:nvPr>
        </p:nvSpPr>
        <p:spPr>
          <a:xfrm>
            <a:off x="285720" y="785794"/>
            <a:ext cx="7772400" cy="1143000"/>
          </a:xfrm>
        </p:spPr>
        <p:txBody>
          <a:bodyPr/>
          <a:lstStyle/>
          <a:p>
            <a:r>
              <a:rPr lang="nl-BE" dirty="0" err="1" smtClean="0"/>
              <a:t>Example</a:t>
            </a:r>
            <a:r>
              <a:rPr lang="nl-BE" dirty="0" smtClean="0"/>
              <a:t>_C: </a:t>
            </a:r>
            <a:br>
              <a:rPr lang="nl-BE" dirty="0" smtClean="0"/>
            </a:br>
            <a:r>
              <a:rPr lang="nl-BE" dirty="0" smtClean="0"/>
              <a:t>Server </a:t>
            </a:r>
            <a:r>
              <a:rPr lang="nl-BE" dirty="0" err="1" smtClean="0"/>
              <a:t>with</a:t>
            </a:r>
            <a:r>
              <a:rPr lang="nl-BE" dirty="0" smtClean="0"/>
              <a:t> </a:t>
            </a:r>
            <a:r>
              <a:rPr lang="nl-BE" dirty="0" err="1" smtClean="0"/>
              <a:t>logging</a:t>
            </a:r>
            <a:endParaRPr lang="nl-BE" dirty="0"/>
          </a:p>
        </p:txBody>
      </p:sp>
      <p:pic>
        <p:nvPicPr>
          <p:cNvPr id="1026" name="Picture 2"/>
          <p:cNvPicPr>
            <a:picLocks noChangeAspect="1" noChangeArrowheads="1"/>
          </p:cNvPicPr>
          <p:nvPr/>
        </p:nvPicPr>
        <p:blipFill>
          <a:blip r:embed="rId2"/>
          <a:srcRect/>
          <a:stretch>
            <a:fillRect/>
          </a:stretch>
        </p:blipFill>
        <p:spPr bwMode="auto">
          <a:xfrm>
            <a:off x="97649" y="2643182"/>
            <a:ext cx="8974945"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6"/>
          <p:cNvGrpSpPr>
            <a:grpSpLocks/>
          </p:cNvGrpSpPr>
          <p:nvPr/>
        </p:nvGrpSpPr>
        <p:grpSpPr bwMode="auto">
          <a:xfrm>
            <a:off x="357214" y="1857394"/>
            <a:ext cx="8358193" cy="4857754"/>
            <a:chOff x="225" y="720"/>
            <a:chExt cx="5265" cy="3060"/>
          </a:xfrm>
        </p:grpSpPr>
        <p:sp>
          <p:nvSpPr>
            <p:cNvPr id="5" name="Text Box 5"/>
            <p:cNvSpPr txBox="1">
              <a:spLocks noChangeArrowheads="1"/>
            </p:cNvSpPr>
            <p:nvPr/>
          </p:nvSpPr>
          <p:spPr bwMode="auto">
            <a:xfrm>
              <a:off x="2640" y="2064"/>
              <a:ext cx="617" cy="288"/>
            </a:xfrm>
            <a:prstGeom prst="rect">
              <a:avLst/>
            </a:prstGeom>
            <a:solidFill>
              <a:schemeClr val="accent1"/>
            </a:solidFill>
            <a:ln w="38100">
              <a:noFill/>
              <a:miter lim="800000"/>
              <a:headEnd/>
              <a:tailEnd/>
            </a:ln>
            <a:effectLst/>
          </p:spPr>
          <p:txBody>
            <a:bodyPr wrap="none">
              <a:spAutoFit/>
            </a:bodyPr>
            <a:lstStyle/>
            <a:p>
              <a:r>
                <a:rPr lang="fr-BE" dirty="0"/>
                <a:t>Server</a:t>
              </a:r>
              <a:endParaRPr lang="nl-NL" dirty="0"/>
            </a:p>
          </p:txBody>
        </p:sp>
        <p:grpSp>
          <p:nvGrpSpPr>
            <p:cNvPr id="6" name="Group 40"/>
            <p:cNvGrpSpPr>
              <a:grpSpLocks/>
            </p:cNvGrpSpPr>
            <p:nvPr/>
          </p:nvGrpSpPr>
          <p:grpSpPr bwMode="auto">
            <a:xfrm>
              <a:off x="225" y="720"/>
              <a:ext cx="5265" cy="3060"/>
              <a:chOff x="225" y="1152"/>
              <a:chExt cx="5265" cy="3060"/>
            </a:xfrm>
          </p:grpSpPr>
          <p:sp>
            <p:nvSpPr>
              <p:cNvPr id="32" name="Text Box 4"/>
              <p:cNvSpPr txBox="1">
                <a:spLocks noChangeArrowheads="1"/>
              </p:cNvSpPr>
              <p:nvPr/>
            </p:nvSpPr>
            <p:spPr bwMode="auto">
              <a:xfrm>
                <a:off x="225" y="2496"/>
                <a:ext cx="1073" cy="291"/>
              </a:xfrm>
              <a:prstGeom prst="rect">
                <a:avLst/>
              </a:prstGeom>
              <a:noFill/>
              <a:ln w="38100">
                <a:solidFill>
                  <a:schemeClr val="accent1"/>
                </a:solidFill>
                <a:miter lim="800000"/>
                <a:headEnd/>
                <a:tailEnd/>
              </a:ln>
              <a:effectLst/>
            </p:spPr>
            <p:txBody>
              <a:bodyPr wrap="square">
                <a:spAutoFit/>
              </a:bodyPr>
              <a:lstStyle/>
              <a:p>
                <a:r>
                  <a:rPr lang="fr-BE" dirty="0"/>
                  <a:t>Client 1</a:t>
                </a:r>
                <a:endParaRPr lang="nl-NL" dirty="0"/>
              </a:p>
            </p:txBody>
          </p:sp>
          <p:sp>
            <p:nvSpPr>
              <p:cNvPr id="33" name="Text Box 10"/>
              <p:cNvSpPr txBox="1">
                <a:spLocks noChangeArrowheads="1"/>
              </p:cNvSpPr>
              <p:nvPr/>
            </p:nvSpPr>
            <p:spPr bwMode="auto">
              <a:xfrm>
                <a:off x="2340" y="1152"/>
                <a:ext cx="1170" cy="291"/>
              </a:xfrm>
              <a:prstGeom prst="rect">
                <a:avLst/>
              </a:prstGeom>
              <a:noFill/>
              <a:ln w="38100">
                <a:solidFill>
                  <a:schemeClr val="accent1"/>
                </a:solidFill>
                <a:miter lim="800000"/>
                <a:headEnd/>
                <a:tailEnd/>
              </a:ln>
              <a:effectLst/>
            </p:spPr>
            <p:txBody>
              <a:bodyPr wrap="square">
                <a:spAutoFit/>
              </a:bodyPr>
              <a:lstStyle/>
              <a:p>
                <a:r>
                  <a:rPr lang="fr-BE" dirty="0"/>
                  <a:t>Client 2</a:t>
                </a:r>
                <a:endParaRPr lang="nl-NL" dirty="0"/>
              </a:p>
            </p:txBody>
          </p:sp>
          <p:sp>
            <p:nvSpPr>
              <p:cNvPr id="34" name="Text Box 11"/>
              <p:cNvSpPr txBox="1">
                <a:spLocks noChangeArrowheads="1"/>
              </p:cNvSpPr>
              <p:nvPr/>
            </p:nvSpPr>
            <p:spPr bwMode="auto">
              <a:xfrm>
                <a:off x="2385" y="3921"/>
                <a:ext cx="1098" cy="291"/>
              </a:xfrm>
              <a:prstGeom prst="rect">
                <a:avLst/>
              </a:prstGeom>
              <a:noFill/>
              <a:ln w="38100">
                <a:solidFill>
                  <a:schemeClr val="accent1"/>
                </a:solidFill>
                <a:miter lim="800000"/>
                <a:headEnd/>
                <a:tailEnd/>
              </a:ln>
              <a:effectLst/>
            </p:spPr>
            <p:txBody>
              <a:bodyPr wrap="square">
                <a:spAutoFit/>
              </a:bodyPr>
              <a:lstStyle/>
              <a:p>
                <a:r>
                  <a:rPr lang="fr-BE"/>
                  <a:t>Client 4</a:t>
                </a:r>
                <a:endParaRPr lang="nl-NL"/>
              </a:p>
            </p:txBody>
          </p:sp>
          <p:sp>
            <p:nvSpPr>
              <p:cNvPr id="35" name="Text Box 24"/>
              <p:cNvSpPr txBox="1">
                <a:spLocks noChangeArrowheads="1"/>
              </p:cNvSpPr>
              <p:nvPr/>
            </p:nvSpPr>
            <p:spPr bwMode="auto">
              <a:xfrm>
                <a:off x="4410" y="2496"/>
                <a:ext cx="1080" cy="291"/>
              </a:xfrm>
              <a:prstGeom prst="rect">
                <a:avLst/>
              </a:prstGeom>
              <a:noFill/>
              <a:ln w="38100">
                <a:solidFill>
                  <a:schemeClr val="accent1"/>
                </a:solidFill>
                <a:miter lim="800000"/>
                <a:headEnd/>
                <a:tailEnd/>
              </a:ln>
              <a:effectLst/>
            </p:spPr>
            <p:txBody>
              <a:bodyPr wrap="square">
                <a:spAutoFit/>
              </a:bodyPr>
              <a:lstStyle/>
              <a:p>
                <a:r>
                  <a:rPr lang="fr-BE"/>
                  <a:t>Client 3</a:t>
                </a:r>
                <a:endParaRPr lang="nl-NL"/>
              </a:p>
            </p:txBody>
          </p:sp>
        </p:grpSp>
        <p:grpSp>
          <p:nvGrpSpPr>
            <p:cNvPr id="7" name="Group 41"/>
            <p:cNvGrpSpPr>
              <a:grpSpLocks/>
            </p:cNvGrpSpPr>
            <p:nvPr/>
          </p:nvGrpSpPr>
          <p:grpSpPr bwMode="auto">
            <a:xfrm>
              <a:off x="1485" y="1215"/>
              <a:ext cx="2787" cy="2070"/>
              <a:chOff x="1485" y="1647"/>
              <a:chExt cx="2787" cy="2070"/>
            </a:xfrm>
          </p:grpSpPr>
          <p:sp>
            <p:nvSpPr>
              <p:cNvPr id="24" name="Text Box 8"/>
              <p:cNvSpPr txBox="1">
                <a:spLocks noChangeArrowheads="1"/>
              </p:cNvSpPr>
              <p:nvPr/>
            </p:nvSpPr>
            <p:spPr bwMode="auto">
              <a:xfrm>
                <a:off x="3456" y="2304"/>
                <a:ext cx="670" cy="288"/>
              </a:xfrm>
              <a:prstGeom prst="rect">
                <a:avLst/>
              </a:prstGeom>
              <a:noFill/>
              <a:ln w="9525">
                <a:noFill/>
                <a:miter lim="800000"/>
                <a:headEnd/>
                <a:tailEnd/>
              </a:ln>
              <a:effectLst/>
            </p:spPr>
            <p:txBody>
              <a:bodyPr wrap="none">
                <a:spAutoFit/>
              </a:bodyPr>
              <a:lstStyle/>
              <a:p>
                <a:r>
                  <a:rPr lang="fr-BE" dirty="0" err="1"/>
                  <a:t>request</a:t>
                </a:r>
                <a:endParaRPr lang="nl-NL" dirty="0"/>
              </a:p>
            </p:txBody>
          </p:sp>
          <p:sp>
            <p:nvSpPr>
              <p:cNvPr id="25" name="Line 17"/>
              <p:cNvSpPr>
                <a:spLocks noChangeShapeType="1"/>
              </p:cNvSpPr>
              <p:nvPr/>
            </p:nvSpPr>
            <p:spPr bwMode="auto">
              <a:xfrm flipH="1">
                <a:off x="3360" y="2592"/>
                <a:ext cx="912" cy="0"/>
              </a:xfrm>
              <a:prstGeom prst="line">
                <a:avLst/>
              </a:prstGeom>
              <a:noFill/>
              <a:ln w="38100">
                <a:solidFill>
                  <a:schemeClr val="accent1"/>
                </a:solidFill>
                <a:round/>
                <a:headEnd/>
                <a:tailEnd type="triangle" w="med" len="med"/>
              </a:ln>
              <a:effectLst/>
            </p:spPr>
            <p:txBody>
              <a:bodyPr/>
              <a:lstStyle/>
              <a:p>
                <a:endParaRPr lang="nl-BE"/>
              </a:p>
            </p:txBody>
          </p:sp>
          <p:sp>
            <p:nvSpPr>
              <p:cNvPr id="26" name="Text Box 21"/>
              <p:cNvSpPr txBox="1">
                <a:spLocks noChangeArrowheads="1"/>
              </p:cNvSpPr>
              <p:nvPr/>
            </p:nvSpPr>
            <p:spPr bwMode="auto">
              <a:xfrm rot="5400000">
                <a:off x="2881" y="1839"/>
                <a:ext cx="670" cy="288"/>
              </a:xfrm>
              <a:prstGeom prst="rect">
                <a:avLst/>
              </a:prstGeom>
              <a:noFill/>
              <a:ln w="9525">
                <a:noFill/>
                <a:miter lim="800000"/>
                <a:headEnd/>
                <a:tailEnd/>
              </a:ln>
              <a:effectLst/>
            </p:spPr>
            <p:txBody>
              <a:bodyPr wrap="none">
                <a:spAutoFit/>
              </a:bodyPr>
              <a:lstStyle/>
              <a:p>
                <a:r>
                  <a:rPr lang="fr-BE" dirty="0" err="1"/>
                  <a:t>request</a:t>
                </a:r>
                <a:endParaRPr lang="nl-NL" dirty="0"/>
              </a:p>
            </p:txBody>
          </p:sp>
          <p:sp>
            <p:nvSpPr>
              <p:cNvPr id="27" name="Line 23"/>
              <p:cNvSpPr>
                <a:spLocks noChangeShapeType="1"/>
              </p:cNvSpPr>
              <p:nvPr/>
            </p:nvSpPr>
            <p:spPr bwMode="auto">
              <a:xfrm flipH="1">
                <a:off x="2976" y="1647"/>
                <a:ext cx="0" cy="624"/>
              </a:xfrm>
              <a:prstGeom prst="line">
                <a:avLst/>
              </a:prstGeom>
              <a:noFill/>
              <a:ln w="38100">
                <a:solidFill>
                  <a:schemeClr val="accent1"/>
                </a:solidFill>
                <a:round/>
                <a:headEnd/>
                <a:tailEnd type="triangle" w="med" len="med"/>
              </a:ln>
              <a:effectLst/>
            </p:spPr>
            <p:txBody>
              <a:bodyPr/>
              <a:lstStyle/>
              <a:p>
                <a:endParaRPr lang="nl-BE"/>
              </a:p>
            </p:txBody>
          </p:sp>
          <p:sp>
            <p:nvSpPr>
              <p:cNvPr id="28" name="Text Box 26"/>
              <p:cNvSpPr txBox="1">
                <a:spLocks noChangeArrowheads="1"/>
              </p:cNvSpPr>
              <p:nvPr/>
            </p:nvSpPr>
            <p:spPr bwMode="auto">
              <a:xfrm>
                <a:off x="1575" y="2304"/>
                <a:ext cx="670" cy="288"/>
              </a:xfrm>
              <a:prstGeom prst="rect">
                <a:avLst/>
              </a:prstGeom>
              <a:noFill/>
              <a:ln w="9525">
                <a:noFill/>
                <a:miter lim="800000"/>
                <a:headEnd/>
                <a:tailEnd/>
              </a:ln>
              <a:effectLst/>
            </p:spPr>
            <p:txBody>
              <a:bodyPr wrap="none">
                <a:spAutoFit/>
              </a:bodyPr>
              <a:lstStyle/>
              <a:p>
                <a:r>
                  <a:rPr lang="fr-BE" dirty="0" err="1"/>
                  <a:t>request</a:t>
                </a:r>
                <a:endParaRPr lang="nl-NL" dirty="0"/>
              </a:p>
            </p:txBody>
          </p:sp>
          <p:sp>
            <p:nvSpPr>
              <p:cNvPr id="29" name="Line 28"/>
              <p:cNvSpPr>
                <a:spLocks noChangeShapeType="1"/>
              </p:cNvSpPr>
              <p:nvPr/>
            </p:nvSpPr>
            <p:spPr bwMode="auto">
              <a:xfrm>
                <a:off x="1485" y="2592"/>
                <a:ext cx="960" cy="0"/>
              </a:xfrm>
              <a:prstGeom prst="line">
                <a:avLst/>
              </a:prstGeom>
              <a:noFill/>
              <a:ln w="38100">
                <a:solidFill>
                  <a:schemeClr val="accent1"/>
                </a:solidFill>
                <a:round/>
                <a:headEnd/>
                <a:tailEnd type="triangle" w="med" len="med"/>
              </a:ln>
              <a:effectLst/>
            </p:spPr>
            <p:txBody>
              <a:bodyPr/>
              <a:lstStyle/>
              <a:p>
                <a:endParaRPr lang="nl-BE"/>
              </a:p>
            </p:txBody>
          </p:sp>
          <p:sp>
            <p:nvSpPr>
              <p:cNvPr id="30" name="Text Box 30"/>
              <p:cNvSpPr txBox="1">
                <a:spLocks noChangeArrowheads="1"/>
              </p:cNvSpPr>
              <p:nvPr/>
            </p:nvSpPr>
            <p:spPr bwMode="auto">
              <a:xfrm rot="5400000">
                <a:off x="2449" y="3238"/>
                <a:ext cx="670" cy="288"/>
              </a:xfrm>
              <a:prstGeom prst="rect">
                <a:avLst/>
              </a:prstGeom>
              <a:noFill/>
              <a:ln w="9525">
                <a:noFill/>
                <a:miter lim="800000"/>
                <a:headEnd/>
                <a:tailEnd/>
              </a:ln>
              <a:effectLst/>
            </p:spPr>
            <p:txBody>
              <a:bodyPr wrap="none">
                <a:spAutoFit/>
              </a:bodyPr>
              <a:lstStyle/>
              <a:p>
                <a:r>
                  <a:rPr lang="fr-BE" dirty="0" err="1"/>
                  <a:t>request</a:t>
                </a:r>
                <a:endParaRPr lang="nl-NL" dirty="0"/>
              </a:p>
            </p:txBody>
          </p:sp>
          <p:sp>
            <p:nvSpPr>
              <p:cNvPr id="31" name="Line 32"/>
              <p:cNvSpPr>
                <a:spLocks noChangeShapeType="1"/>
              </p:cNvSpPr>
              <p:nvPr/>
            </p:nvSpPr>
            <p:spPr bwMode="auto">
              <a:xfrm flipV="1">
                <a:off x="2928" y="3093"/>
                <a:ext cx="0" cy="576"/>
              </a:xfrm>
              <a:prstGeom prst="line">
                <a:avLst/>
              </a:prstGeom>
              <a:noFill/>
              <a:ln w="38100">
                <a:solidFill>
                  <a:schemeClr val="accent1"/>
                </a:solidFill>
                <a:round/>
                <a:headEnd/>
                <a:tailEnd type="triangle" w="med" len="med"/>
              </a:ln>
              <a:effectLst/>
            </p:spPr>
            <p:txBody>
              <a:bodyPr/>
              <a:lstStyle/>
              <a:p>
                <a:endParaRPr lang="nl-BE"/>
              </a:p>
            </p:txBody>
          </p:sp>
        </p:grpSp>
        <p:grpSp>
          <p:nvGrpSpPr>
            <p:cNvPr id="8" name="Group 42"/>
            <p:cNvGrpSpPr>
              <a:grpSpLocks/>
            </p:cNvGrpSpPr>
            <p:nvPr/>
          </p:nvGrpSpPr>
          <p:grpSpPr bwMode="auto">
            <a:xfrm>
              <a:off x="1485" y="1215"/>
              <a:ext cx="2835" cy="2070"/>
              <a:chOff x="1485" y="1647"/>
              <a:chExt cx="2835" cy="2070"/>
            </a:xfrm>
          </p:grpSpPr>
          <p:sp>
            <p:nvSpPr>
              <p:cNvPr id="16" name="Text Box 9"/>
              <p:cNvSpPr txBox="1">
                <a:spLocks noChangeArrowheads="1"/>
              </p:cNvSpPr>
              <p:nvPr/>
            </p:nvSpPr>
            <p:spPr bwMode="auto">
              <a:xfrm>
                <a:off x="3504" y="2640"/>
                <a:ext cx="510" cy="288"/>
              </a:xfrm>
              <a:prstGeom prst="rect">
                <a:avLst/>
              </a:prstGeom>
              <a:noFill/>
              <a:ln w="9525">
                <a:noFill/>
                <a:miter lim="800000"/>
                <a:headEnd/>
                <a:tailEnd/>
              </a:ln>
              <a:effectLst/>
            </p:spPr>
            <p:txBody>
              <a:bodyPr wrap="none">
                <a:spAutoFit/>
              </a:bodyPr>
              <a:lstStyle/>
              <a:p>
                <a:r>
                  <a:rPr lang="fr-BE"/>
                  <a:t>reply</a:t>
                </a:r>
                <a:endParaRPr lang="nl-NL"/>
              </a:p>
            </p:txBody>
          </p:sp>
          <p:sp>
            <p:nvSpPr>
              <p:cNvPr id="17" name="Line 16"/>
              <p:cNvSpPr>
                <a:spLocks noChangeShapeType="1"/>
              </p:cNvSpPr>
              <p:nvPr/>
            </p:nvSpPr>
            <p:spPr bwMode="auto">
              <a:xfrm>
                <a:off x="3360" y="2688"/>
                <a:ext cx="960" cy="0"/>
              </a:xfrm>
              <a:prstGeom prst="line">
                <a:avLst/>
              </a:prstGeom>
              <a:noFill/>
              <a:ln w="38100">
                <a:solidFill>
                  <a:schemeClr val="accent1"/>
                </a:solidFill>
                <a:round/>
                <a:headEnd/>
                <a:tailEnd type="triangle" w="med" len="med"/>
              </a:ln>
              <a:effectLst/>
            </p:spPr>
            <p:txBody>
              <a:bodyPr/>
              <a:lstStyle/>
              <a:p>
                <a:endParaRPr lang="nl-BE"/>
              </a:p>
            </p:txBody>
          </p:sp>
          <p:sp>
            <p:nvSpPr>
              <p:cNvPr id="18" name="Text Box 20"/>
              <p:cNvSpPr txBox="1">
                <a:spLocks noChangeArrowheads="1"/>
              </p:cNvSpPr>
              <p:nvPr/>
            </p:nvSpPr>
            <p:spPr bwMode="auto">
              <a:xfrm rot="5400000">
                <a:off x="2480" y="1758"/>
                <a:ext cx="510" cy="288"/>
              </a:xfrm>
              <a:prstGeom prst="rect">
                <a:avLst/>
              </a:prstGeom>
              <a:noFill/>
              <a:ln w="9525">
                <a:noFill/>
                <a:miter lim="800000"/>
                <a:headEnd/>
                <a:tailEnd/>
              </a:ln>
              <a:effectLst/>
            </p:spPr>
            <p:txBody>
              <a:bodyPr wrap="none">
                <a:spAutoFit/>
              </a:bodyPr>
              <a:lstStyle/>
              <a:p>
                <a:r>
                  <a:rPr lang="fr-BE"/>
                  <a:t>reply</a:t>
                </a:r>
                <a:endParaRPr lang="nl-NL"/>
              </a:p>
            </p:txBody>
          </p:sp>
          <p:sp>
            <p:nvSpPr>
              <p:cNvPr id="19" name="Line 22"/>
              <p:cNvSpPr>
                <a:spLocks noChangeShapeType="1"/>
              </p:cNvSpPr>
              <p:nvPr/>
            </p:nvSpPr>
            <p:spPr bwMode="auto">
              <a:xfrm flipV="1">
                <a:off x="2880" y="1647"/>
                <a:ext cx="0" cy="576"/>
              </a:xfrm>
              <a:prstGeom prst="line">
                <a:avLst/>
              </a:prstGeom>
              <a:noFill/>
              <a:ln w="38100">
                <a:solidFill>
                  <a:schemeClr val="accent1"/>
                </a:solidFill>
                <a:round/>
                <a:headEnd/>
                <a:tailEnd type="triangle" w="med" len="med"/>
              </a:ln>
              <a:effectLst/>
            </p:spPr>
            <p:txBody>
              <a:bodyPr/>
              <a:lstStyle/>
              <a:p>
                <a:endParaRPr lang="nl-BE"/>
              </a:p>
            </p:txBody>
          </p:sp>
          <p:sp>
            <p:nvSpPr>
              <p:cNvPr id="20" name="Text Box 27"/>
              <p:cNvSpPr txBox="1">
                <a:spLocks noChangeArrowheads="1"/>
              </p:cNvSpPr>
              <p:nvPr/>
            </p:nvSpPr>
            <p:spPr bwMode="auto">
              <a:xfrm>
                <a:off x="1623" y="2640"/>
                <a:ext cx="510" cy="288"/>
              </a:xfrm>
              <a:prstGeom prst="rect">
                <a:avLst/>
              </a:prstGeom>
              <a:noFill/>
              <a:ln w="9525">
                <a:noFill/>
                <a:miter lim="800000"/>
                <a:headEnd/>
                <a:tailEnd/>
              </a:ln>
              <a:effectLst/>
            </p:spPr>
            <p:txBody>
              <a:bodyPr wrap="none">
                <a:spAutoFit/>
              </a:bodyPr>
              <a:lstStyle/>
              <a:p>
                <a:r>
                  <a:rPr lang="fr-BE"/>
                  <a:t>reply</a:t>
                </a:r>
                <a:endParaRPr lang="nl-NL"/>
              </a:p>
            </p:txBody>
          </p:sp>
          <p:sp>
            <p:nvSpPr>
              <p:cNvPr id="21" name="Line 29"/>
              <p:cNvSpPr>
                <a:spLocks noChangeShapeType="1"/>
              </p:cNvSpPr>
              <p:nvPr/>
            </p:nvSpPr>
            <p:spPr bwMode="auto">
              <a:xfrm flipH="1">
                <a:off x="1485" y="2688"/>
                <a:ext cx="912" cy="0"/>
              </a:xfrm>
              <a:prstGeom prst="line">
                <a:avLst/>
              </a:prstGeom>
              <a:noFill/>
              <a:ln w="38100">
                <a:solidFill>
                  <a:schemeClr val="accent1"/>
                </a:solidFill>
                <a:round/>
                <a:headEnd/>
                <a:tailEnd type="triangle" w="med" len="med"/>
              </a:ln>
              <a:effectLst/>
            </p:spPr>
            <p:txBody>
              <a:bodyPr/>
              <a:lstStyle/>
              <a:p>
                <a:endParaRPr lang="nl-BE"/>
              </a:p>
            </p:txBody>
          </p:sp>
          <p:sp>
            <p:nvSpPr>
              <p:cNvPr id="22" name="Text Box 31"/>
              <p:cNvSpPr txBox="1">
                <a:spLocks noChangeArrowheads="1"/>
              </p:cNvSpPr>
              <p:nvPr/>
            </p:nvSpPr>
            <p:spPr bwMode="auto">
              <a:xfrm rot="5400000">
                <a:off x="3009" y="3254"/>
                <a:ext cx="510" cy="288"/>
              </a:xfrm>
              <a:prstGeom prst="rect">
                <a:avLst/>
              </a:prstGeom>
              <a:noFill/>
              <a:ln w="9525">
                <a:noFill/>
                <a:miter lim="800000"/>
                <a:headEnd/>
                <a:tailEnd/>
              </a:ln>
              <a:effectLst/>
            </p:spPr>
            <p:txBody>
              <a:bodyPr wrap="none">
                <a:spAutoFit/>
              </a:bodyPr>
              <a:lstStyle/>
              <a:p>
                <a:r>
                  <a:rPr lang="fr-BE"/>
                  <a:t>reply</a:t>
                </a:r>
                <a:endParaRPr lang="nl-NL"/>
              </a:p>
            </p:txBody>
          </p:sp>
          <p:sp>
            <p:nvSpPr>
              <p:cNvPr id="23" name="Line 33"/>
              <p:cNvSpPr>
                <a:spLocks noChangeShapeType="1"/>
              </p:cNvSpPr>
              <p:nvPr/>
            </p:nvSpPr>
            <p:spPr bwMode="auto">
              <a:xfrm flipH="1">
                <a:off x="3024" y="3093"/>
                <a:ext cx="0" cy="624"/>
              </a:xfrm>
              <a:prstGeom prst="line">
                <a:avLst/>
              </a:prstGeom>
              <a:noFill/>
              <a:ln w="38100">
                <a:solidFill>
                  <a:schemeClr val="accent1"/>
                </a:solidFill>
                <a:round/>
                <a:headEnd/>
                <a:tailEnd type="triangle" w="med" len="med"/>
              </a:ln>
              <a:effectLst/>
            </p:spPr>
            <p:txBody>
              <a:bodyPr/>
              <a:lstStyle/>
              <a:p>
                <a:endParaRPr lang="nl-BE"/>
              </a:p>
            </p:txBody>
          </p:sp>
        </p:grpSp>
        <p:grpSp>
          <p:nvGrpSpPr>
            <p:cNvPr id="9" name="Group 44"/>
            <p:cNvGrpSpPr>
              <a:grpSpLocks/>
            </p:cNvGrpSpPr>
            <p:nvPr/>
          </p:nvGrpSpPr>
          <p:grpSpPr bwMode="auto">
            <a:xfrm>
              <a:off x="1471" y="2682"/>
              <a:ext cx="864" cy="624"/>
              <a:chOff x="1471" y="3114"/>
              <a:chExt cx="864" cy="624"/>
            </a:xfrm>
          </p:grpSpPr>
          <p:sp>
            <p:nvSpPr>
              <p:cNvPr id="14" name="Text Box 37"/>
              <p:cNvSpPr txBox="1">
                <a:spLocks noChangeArrowheads="1"/>
              </p:cNvSpPr>
              <p:nvPr/>
            </p:nvSpPr>
            <p:spPr bwMode="auto">
              <a:xfrm rot="19500000">
                <a:off x="1663" y="3354"/>
                <a:ext cx="510" cy="288"/>
              </a:xfrm>
              <a:prstGeom prst="rect">
                <a:avLst/>
              </a:prstGeom>
              <a:noFill/>
              <a:ln w="9525">
                <a:noFill/>
                <a:miter lim="800000"/>
                <a:headEnd/>
                <a:tailEnd/>
              </a:ln>
              <a:effectLst/>
            </p:spPr>
            <p:txBody>
              <a:bodyPr wrap="none">
                <a:spAutoFit/>
              </a:bodyPr>
              <a:lstStyle/>
              <a:p>
                <a:r>
                  <a:rPr lang="fr-BE"/>
                  <a:t>reply</a:t>
                </a:r>
                <a:endParaRPr lang="nl-NL"/>
              </a:p>
            </p:txBody>
          </p:sp>
          <p:sp>
            <p:nvSpPr>
              <p:cNvPr id="15" name="Line 38"/>
              <p:cNvSpPr>
                <a:spLocks noChangeShapeType="1"/>
              </p:cNvSpPr>
              <p:nvPr/>
            </p:nvSpPr>
            <p:spPr bwMode="auto">
              <a:xfrm flipV="1">
                <a:off x="1471" y="3114"/>
                <a:ext cx="864" cy="624"/>
              </a:xfrm>
              <a:prstGeom prst="line">
                <a:avLst/>
              </a:prstGeom>
              <a:noFill/>
              <a:ln w="38100">
                <a:solidFill>
                  <a:srgbClr val="FF9900"/>
                </a:solidFill>
                <a:round/>
                <a:headEnd/>
                <a:tailEnd type="triangle" w="med" len="med"/>
              </a:ln>
              <a:effectLst/>
            </p:spPr>
            <p:txBody>
              <a:bodyPr/>
              <a:lstStyle/>
              <a:p>
                <a:endParaRPr lang="nl-BE"/>
              </a:p>
            </p:txBody>
          </p:sp>
        </p:grpSp>
        <p:grpSp>
          <p:nvGrpSpPr>
            <p:cNvPr id="10" name="Group 43"/>
            <p:cNvGrpSpPr>
              <a:grpSpLocks/>
            </p:cNvGrpSpPr>
            <p:nvPr/>
          </p:nvGrpSpPr>
          <p:grpSpPr bwMode="auto">
            <a:xfrm>
              <a:off x="315" y="2538"/>
              <a:ext cx="2020" cy="1062"/>
              <a:chOff x="315" y="2970"/>
              <a:chExt cx="2020" cy="1062"/>
            </a:xfrm>
          </p:grpSpPr>
          <p:sp>
            <p:nvSpPr>
              <p:cNvPr id="11" name="Text Box 34"/>
              <p:cNvSpPr txBox="1">
                <a:spLocks noChangeArrowheads="1"/>
              </p:cNvSpPr>
              <p:nvPr/>
            </p:nvSpPr>
            <p:spPr bwMode="auto">
              <a:xfrm>
                <a:off x="315" y="3741"/>
                <a:ext cx="1073" cy="291"/>
              </a:xfrm>
              <a:prstGeom prst="rect">
                <a:avLst/>
              </a:prstGeom>
              <a:noFill/>
              <a:ln w="38100">
                <a:solidFill>
                  <a:srgbClr val="FF9900"/>
                </a:solidFill>
                <a:miter lim="800000"/>
                <a:headEnd/>
                <a:tailEnd/>
              </a:ln>
              <a:effectLst/>
            </p:spPr>
            <p:txBody>
              <a:bodyPr wrap="square">
                <a:spAutoFit/>
              </a:bodyPr>
              <a:lstStyle/>
              <a:p>
                <a:r>
                  <a:rPr lang="fr-BE" dirty="0"/>
                  <a:t>Client 5</a:t>
                </a:r>
                <a:endParaRPr lang="nl-NL" dirty="0"/>
              </a:p>
            </p:txBody>
          </p:sp>
          <p:sp>
            <p:nvSpPr>
              <p:cNvPr id="12" name="Text Box 36"/>
              <p:cNvSpPr txBox="1">
                <a:spLocks noChangeArrowheads="1"/>
              </p:cNvSpPr>
              <p:nvPr/>
            </p:nvSpPr>
            <p:spPr bwMode="auto">
              <a:xfrm rot="19500000">
                <a:off x="1327" y="3114"/>
                <a:ext cx="670" cy="288"/>
              </a:xfrm>
              <a:prstGeom prst="rect">
                <a:avLst/>
              </a:prstGeom>
              <a:noFill/>
              <a:ln w="9525">
                <a:noFill/>
                <a:miter lim="800000"/>
                <a:headEnd/>
                <a:tailEnd/>
              </a:ln>
              <a:effectLst/>
            </p:spPr>
            <p:txBody>
              <a:bodyPr wrap="none">
                <a:spAutoFit/>
              </a:bodyPr>
              <a:lstStyle/>
              <a:p>
                <a:r>
                  <a:rPr lang="fr-BE"/>
                  <a:t>request</a:t>
                </a:r>
                <a:endParaRPr lang="nl-NL"/>
              </a:p>
            </p:txBody>
          </p:sp>
          <p:sp>
            <p:nvSpPr>
              <p:cNvPr id="13" name="Line 39"/>
              <p:cNvSpPr>
                <a:spLocks noChangeShapeType="1"/>
              </p:cNvSpPr>
              <p:nvPr/>
            </p:nvSpPr>
            <p:spPr bwMode="auto">
              <a:xfrm flipH="1">
                <a:off x="1423" y="2970"/>
                <a:ext cx="912" cy="624"/>
              </a:xfrm>
              <a:prstGeom prst="line">
                <a:avLst/>
              </a:prstGeom>
              <a:noFill/>
              <a:ln w="38100">
                <a:solidFill>
                  <a:srgbClr val="FF9900"/>
                </a:solidFill>
                <a:round/>
                <a:headEnd/>
                <a:tailEnd type="triangle" w="med" len="med"/>
              </a:ln>
              <a:effectLst/>
            </p:spPr>
            <p:txBody>
              <a:bodyPr/>
              <a:lstStyle/>
              <a:p>
                <a:endParaRPr lang="nl-BE"/>
              </a:p>
            </p:txBody>
          </p:sp>
        </p:grpSp>
      </p:grpSp>
      <p:sp>
        <p:nvSpPr>
          <p:cNvPr id="36" name="Tekstvak 35"/>
          <p:cNvSpPr txBox="1"/>
          <p:nvPr/>
        </p:nvSpPr>
        <p:spPr>
          <a:xfrm>
            <a:off x="142844" y="1071546"/>
            <a:ext cx="3502883" cy="1200329"/>
          </a:xfrm>
          <a:prstGeom prst="rect">
            <a:avLst/>
          </a:prstGeom>
          <a:noFill/>
        </p:spPr>
        <p:txBody>
          <a:bodyPr wrap="none" rtlCol="0">
            <a:spAutoFit/>
          </a:bodyPr>
          <a:lstStyle/>
          <a:p>
            <a:r>
              <a:rPr lang="nl-BE" b="1" dirty="0" smtClean="0"/>
              <a:t>AIM:</a:t>
            </a:r>
          </a:p>
          <a:p>
            <a:r>
              <a:rPr lang="nl-BE" dirty="0" smtClean="0"/>
              <a:t>p</a:t>
            </a:r>
            <a:r>
              <a:rPr lang="nl-BE" dirty="0" smtClean="0"/>
              <a:t>arallel </a:t>
            </a:r>
            <a:r>
              <a:rPr lang="nl-BE" dirty="0" err="1" smtClean="0"/>
              <a:t>treatment</a:t>
            </a:r>
            <a:endParaRPr lang="nl-BE" dirty="0" smtClean="0"/>
          </a:p>
          <a:p>
            <a:r>
              <a:rPr lang="nl-BE" dirty="0" smtClean="0"/>
              <a:t>o</a:t>
            </a:r>
            <a:r>
              <a:rPr lang="nl-BE" dirty="0" smtClean="0"/>
              <a:t>f </a:t>
            </a:r>
            <a:r>
              <a:rPr lang="nl-BE" dirty="0" err="1" smtClean="0"/>
              <a:t>clients</a:t>
            </a:r>
            <a:endParaRPr lang="nl-BE"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142852"/>
            <a:ext cx="7772400" cy="1143000"/>
          </a:xfrm>
        </p:spPr>
        <p:txBody>
          <a:bodyPr/>
          <a:lstStyle/>
          <a:p>
            <a:r>
              <a:rPr lang="en-US" dirty="0"/>
              <a:t>Multiple clients</a:t>
            </a:r>
          </a:p>
        </p:txBody>
      </p:sp>
      <p:sp>
        <p:nvSpPr>
          <p:cNvPr id="29699" name="Rectangle 3"/>
          <p:cNvSpPr>
            <a:spLocks noGrp="1" noChangeArrowheads="1"/>
          </p:cNvSpPr>
          <p:nvPr>
            <p:ph type="body" idx="1"/>
          </p:nvPr>
        </p:nvSpPr>
        <p:spPr>
          <a:xfrm>
            <a:off x="214282" y="1000108"/>
            <a:ext cx="8786874" cy="4114800"/>
          </a:xfrm>
        </p:spPr>
        <p:txBody>
          <a:bodyPr/>
          <a:lstStyle/>
          <a:p>
            <a:r>
              <a:rPr lang="en-US" dirty="0"/>
              <a:t>One </a:t>
            </a:r>
            <a:r>
              <a:rPr lang="en-US" dirty="0" err="1"/>
              <a:t>ServerSocket</a:t>
            </a:r>
            <a:r>
              <a:rPr lang="en-US" dirty="0"/>
              <a:t> can accept multiple </a:t>
            </a:r>
            <a:r>
              <a:rPr lang="en-US" dirty="0" smtClean="0"/>
              <a:t>clients</a:t>
            </a:r>
            <a:endParaRPr lang="en-US" dirty="0"/>
          </a:p>
          <a:p>
            <a:r>
              <a:rPr lang="en-US" dirty="0"/>
              <a:t>Use multithreading to handle </a:t>
            </a:r>
            <a:r>
              <a:rPr lang="en-US" dirty="0" smtClean="0"/>
              <a:t>them simultaneously</a:t>
            </a:r>
            <a:endParaRPr lang="en-US" dirty="0"/>
          </a:p>
          <a:p>
            <a:r>
              <a:rPr lang="en-US" dirty="0"/>
              <a:t>One thread </a:t>
            </a:r>
            <a:r>
              <a:rPr lang="en-US" dirty="0" smtClean="0"/>
              <a:t>(main thread) waits </a:t>
            </a:r>
            <a:r>
              <a:rPr lang="en-US" dirty="0"/>
              <a:t>for </a:t>
            </a:r>
            <a:r>
              <a:rPr lang="en-US" dirty="0" smtClean="0"/>
              <a:t>the "accept()"</a:t>
            </a:r>
            <a:endParaRPr lang="en-US" dirty="0"/>
          </a:p>
          <a:p>
            <a:r>
              <a:rPr lang="en-US" dirty="0" smtClean="0"/>
              <a:t>Create </a:t>
            </a:r>
            <a:r>
              <a:rPr lang="en-US" dirty="0"/>
              <a:t>a new thread for each </a:t>
            </a:r>
            <a:r>
              <a:rPr lang="en-US" dirty="0" smtClean="0"/>
              <a:t>new connection</a:t>
            </a:r>
            <a:r>
              <a:rPr lang="en-US" dirty="0"/>
              <a:t>.</a:t>
            </a:r>
          </a:p>
          <a:p>
            <a:endParaRPr lang="en-US" dirty="0"/>
          </a:p>
          <a:p>
            <a:endParaRPr lang="en-US" dirty="0"/>
          </a:p>
          <a:p>
            <a:endParaRPr lang="en-US" dirty="0"/>
          </a:p>
        </p:txBody>
      </p:sp>
      <p:grpSp>
        <p:nvGrpSpPr>
          <p:cNvPr id="4" name="Groep 3"/>
          <p:cNvGrpSpPr/>
          <p:nvPr/>
        </p:nvGrpSpPr>
        <p:grpSpPr>
          <a:xfrm>
            <a:off x="428596" y="3429000"/>
            <a:ext cx="8231446" cy="3227434"/>
            <a:chOff x="500034" y="1941092"/>
            <a:chExt cx="8231446" cy="3443464"/>
          </a:xfrm>
        </p:grpSpPr>
        <p:grpSp>
          <p:nvGrpSpPr>
            <p:cNvPr id="5" name="Group 1060"/>
            <p:cNvGrpSpPr>
              <a:grpSpLocks/>
            </p:cNvGrpSpPr>
            <p:nvPr/>
          </p:nvGrpSpPr>
          <p:grpSpPr bwMode="auto">
            <a:xfrm>
              <a:off x="500034" y="1941092"/>
              <a:ext cx="8231446" cy="3443464"/>
              <a:chOff x="181" y="1464"/>
              <a:chExt cx="5379" cy="2643"/>
            </a:xfrm>
          </p:grpSpPr>
          <p:sp>
            <p:nvSpPr>
              <p:cNvPr id="7" name="Rectangle 1061"/>
              <p:cNvSpPr>
                <a:spLocks noChangeArrowheads="1"/>
              </p:cNvSpPr>
              <p:nvPr/>
            </p:nvSpPr>
            <p:spPr bwMode="auto">
              <a:xfrm>
                <a:off x="1628" y="1464"/>
                <a:ext cx="2748" cy="2622"/>
              </a:xfrm>
              <a:prstGeom prst="rect">
                <a:avLst/>
              </a:prstGeom>
              <a:solidFill>
                <a:schemeClr val="accent1">
                  <a:alpha val="50000"/>
                </a:schemeClr>
              </a:solidFill>
              <a:ln w="38100">
                <a:solidFill>
                  <a:schemeClr val="tx1"/>
                </a:solidFill>
                <a:miter lim="800000"/>
                <a:headEnd/>
                <a:tailEnd/>
              </a:ln>
              <a:effectLst/>
            </p:spPr>
            <p:txBody>
              <a:bodyPr wrap="square" anchor="ctr">
                <a:spAutoFit/>
              </a:bodyPr>
              <a:lstStyle/>
              <a:p>
                <a:endParaRPr lang="nl-BE" dirty="0" smtClean="0"/>
              </a:p>
              <a:p>
                <a:endParaRPr lang="nl-BE" dirty="0" smtClean="0"/>
              </a:p>
              <a:p>
                <a:endParaRPr lang="nl-BE" dirty="0" smtClean="0"/>
              </a:p>
              <a:p>
                <a:endParaRPr lang="nl-BE" dirty="0" smtClean="0"/>
              </a:p>
              <a:p>
                <a:endParaRPr lang="nl-BE" dirty="0" smtClean="0"/>
              </a:p>
              <a:p>
                <a:endParaRPr lang="nl-BE" dirty="0" smtClean="0"/>
              </a:p>
              <a:p>
                <a:endParaRPr lang="nl-BE" dirty="0" smtClean="0"/>
              </a:p>
              <a:p>
                <a:endParaRPr lang="nl-BE" dirty="0" smtClean="0"/>
              </a:p>
              <a:p>
                <a:endParaRPr lang="nl-BE" dirty="0"/>
              </a:p>
            </p:txBody>
          </p:sp>
          <p:sp>
            <p:nvSpPr>
              <p:cNvPr id="8" name="Text Box 1062"/>
              <p:cNvSpPr txBox="1">
                <a:spLocks noChangeArrowheads="1"/>
              </p:cNvSpPr>
              <p:nvPr/>
            </p:nvSpPr>
            <p:spPr bwMode="auto">
              <a:xfrm>
                <a:off x="2104" y="3805"/>
                <a:ext cx="661" cy="302"/>
              </a:xfrm>
              <a:prstGeom prst="rect">
                <a:avLst/>
              </a:prstGeom>
              <a:noFill/>
              <a:ln w="9525">
                <a:noFill/>
                <a:miter lim="800000"/>
                <a:headEnd/>
                <a:tailEnd/>
              </a:ln>
              <a:effectLst/>
            </p:spPr>
            <p:txBody>
              <a:bodyPr wrap="none">
                <a:spAutoFit/>
              </a:bodyPr>
              <a:lstStyle/>
              <a:p>
                <a:r>
                  <a:rPr lang="nl-BE" sz="1800" b="1" dirty="0" smtClean="0">
                    <a:latin typeface="Courier New" pitchFamily="49" charset="0"/>
                  </a:rPr>
                  <a:t>SERVER</a:t>
                </a:r>
                <a:endParaRPr lang="nl-NL" sz="1800" b="1" dirty="0">
                  <a:latin typeface="Courier New" pitchFamily="49" charset="0"/>
                </a:endParaRPr>
              </a:p>
            </p:txBody>
          </p:sp>
          <p:sp>
            <p:nvSpPr>
              <p:cNvPr id="9" name="AutoShape 1063"/>
              <p:cNvSpPr>
                <a:spLocks noChangeArrowheads="1"/>
              </p:cNvSpPr>
              <p:nvPr/>
            </p:nvSpPr>
            <p:spPr bwMode="auto">
              <a:xfrm>
                <a:off x="1815" y="1740"/>
                <a:ext cx="2474" cy="1908"/>
              </a:xfrm>
              <a:prstGeom prst="roundRect">
                <a:avLst>
                  <a:gd name="adj" fmla="val 16667"/>
                </a:avLst>
              </a:prstGeom>
              <a:solidFill>
                <a:srgbClr val="00FFFF"/>
              </a:solidFill>
              <a:ln w="9525">
                <a:solidFill>
                  <a:schemeClr val="tx1"/>
                </a:solidFill>
                <a:round/>
                <a:headEnd/>
                <a:tailEnd/>
              </a:ln>
              <a:effectLst/>
            </p:spPr>
            <p:txBody>
              <a:bodyPr wrap="square" anchor="ctr">
                <a:spAutoFit/>
              </a:bodyPr>
              <a:lstStyle/>
              <a:p>
                <a:pPr algn="ctr"/>
                <a:endParaRPr lang="fr-BE" sz="2000" dirty="0"/>
              </a:p>
              <a:p>
                <a:pPr algn="ctr"/>
                <a:endParaRPr lang="fr-BE" sz="2000" dirty="0"/>
              </a:p>
              <a:p>
                <a:pPr algn="ctr"/>
                <a:endParaRPr lang="fr-BE" sz="2000" dirty="0"/>
              </a:p>
              <a:p>
                <a:pPr algn="r"/>
                <a:endParaRPr lang="fr-BE" sz="2000" dirty="0" smtClean="0"/>
              </a:p>
              <a:p>
                <a:pPr algn="r"/>
                <a:endParaRPr lang="fr-BE" sz="2000" dirty="0" smtClean="0"/>
              </a:p>
              <a:p>
                <a:pPr algn="r"/>
                <a:endParaRPr lang="fr-BE" sz="2000" dirty="0" smtClean="0"/>
              </a:p>
              <a:p>
                <a:pPr algn="r"/>
                <a:r>
                  <a:rPr lang="fr-BE" sz="2000" dirty="0" smtClean="0"/>
                  <a:t>SERVICE on </a:t>
                </a:r>
                <a:r>
                  <a:rPr lang="fr-BE" sz="2000" dirty="0"/>
                  <a:t>port 8080</a:t>
                </a:r>
                <a:endParaRPr lang="nl-NL" sz="2000" dirty="0"/>
              </a:p>
            </p:txBody>
          </p:sp>
          <p:grpSp>
            <p:nvGrpSpPr>
              <p:cNvPr id="10" name="Group 1064"/>
              <p:cNvGrpSpPr>
                <a:grpSpLocks/>
              </p:cNvGrpSpPr>
              <p:nvPr/>
            </p:nvGrpSpPr>
            <p:grpSpPr bwMode="auto">
              <a:xfrm>
                <a:off x="192" y="1776"/>
                <a:ext cx="1056" cy="778"/>
                <a:chOff x="192" y="2093"/>
                <a:chExt cx="1056" cy="778"/>
              </a:xfrm>
            </p:grpSpPr>
            <p:sp>
              <p:nvSpPr>
                <p:cNvPr id="29" name="Rectangle 1065"/>
                <p:cNvSpPr>
                  <a:spLocks noChangeArrowheads="1"/>
                </p:cNvSpPr>
                <p:nvPr/>
              </p:nvSpPr>
              <p:spPr bwMode="auto">
                <a:xfrm>
                  <a:off x="192" y="2093"/>
                  <a:ext cx="1056" cy="778"/>
                </a:xfrm>
                <a:prstGeom prst="rect">
                  <a:avLst/>
                </a:prstGeom>
                <a:solidFill>
                  <a:schemeClr val="accent1">
                    <a:alpha val="50000"/>
                  </a:schemeClr>
                </a:solidFill>
                <a:ln w="38100">
                  <a:solidFill>
                    <a:schemeClr val="tx1"/>
                  </a:solidFill>
                  <a:miter lim="800000"/>
                  <a:headEnd/>
                  <a:tailEnd/>
                </a:ln>
                <a:effectLst/>
              </p:spPr>
              <p:txBody>
                <a:bodyPr anchor="ctr">
                  <a:spAutoFit/>
                </a:bodyPr>
                <a:lstStyle/>
                <a:p>
                  <a:endParaRPr lang="nl-BE"/>
                </a:p>
              </p:txBody>
            </p:sp>
            <p:sp>
              <p:nvSpPr>
                <p:cNvPr id="30" name="Text Box 1067"/>
                <p:cNvSpPr txBox="1">
                  <a:spLocks noChangeArrowheads="1"/>
                </p:cNvSpPr>
                <p:nvPr/>
              </p:nvSpPr>
              <p:spPr bwMode="auto">
                <a:xfrm>
                  <a:off x="384" y="2113"/>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grpSp>
          <p:sp>
            <p:nvSpPr>
              <p:cNvPr id="11" name="Text Box 1068"/>
              <p:cNvSpPr txBox="1">
                <a:spLocks noChangeArrowheads="1"/>
              </p:cNvSpPr>
              <p:nvPr/>
            </p:nvSpPr>
            <p:spPr bwMode="auto">
              <a:xfrm>
                <a:off x="1872" y="1824"/>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sp>
            <p:nvSpPr>
              <p:cNvPr id="12" name="Line 1069"/>
              <p:cNvSpPr>
                <a:spLocks noChangeShapeType="1"/>
              </p:cNvSpPr>
              <p:nvPr/>
            </p:nvSpPr>
            <p:spPr bwMode="auto">
              <a:xfrm>
                <a:off x="1104" y="1920"/>
                <a:ext cx="768" cy="48"/>
              </a:xfrm>
              <a:prstGeom prst="line">
                <a:avLst/>
              </a:prstGeom>
              <a:noFill/>
              <a:ln w="38100">
                <a:solidFill>
                  <a:srgbClr val="FF6600"/>
                </a:solidFill>
                <a:round/>
                <a:headEnd type="diamond" w="lg" len="lg"/>
                <a:tailEnd type="diamond" w="lg" len="lg"/>
              </a:ln>
              <a:effectLst/>
            </p:spPr>
            <p:txBody>
              <a:bodyPr>
                <a:spAutoFit/>
              </a:bodyPr>
              <a:lstStyle/>
              <a:p>
                <a:endParaRPr lang="nl-BE"/>
              </a:p>
            </p:txBody>
          </p:sp>
          <p:grpSp>
            <p:nvGrpSpPr>
              <p:cNvPr id="13" name="Group 1070"/>
              <p:cNvGrpSpPr>
                <a:grpSpLocks/>
              </p:cNvGrpSpPr>
              <p:nvPr/>
            </p:nvGrpSpPr>
            <p:grpSpPr bwMode="auto">
              <a:xfrm>
                <a:off x="181" y="2707"/>
                <a:ext cx="1084" cy="782"/>
                <a:chOff x="181" y="2093"/>
                <a:chExt cx="1084" cy="782"/>
              </a:xfrm>
            </p:grpSpPr>
            <p:sp>
              <p:nvSpPr>
                <p:cNvPr id="26" name="Rectangle 1071"/>
                <p:cNvSpPr>
                  <a:spLocks noChangeArrowheads="1"/>
                </p:cNvSpPr>
                <p:nvPr/>
              </p:nvSpPr>
              <p:spPr bwMode="auto">
                <a:xfrm>
                  <a:off x="192" y="2093"/>
                  <a:ext cx="1056" cy="778"/>
                </a:xfrm>
                <a:prstGeom prst="rect">
                  <a:avLst/>
                </a:prstGeom>
                <a:solidFill>
                  <a:schemeClr val="accent1">
                    <a:alpha val="50000"/>
                  </a:schemeClr>
                </a:solidFill>
                <a:ln w="38100">
                  <a:solidFill>
                    <a:schemeClr val="tx1"/>
                  </a:solidFill>
                  <a:miter lim="800000"/>
                  <a:headEnd/>
                  <a:tailEnd/>
                </a:ln>
                <a:effectLst/>
              </p:spPr>
              <p:txBody>
                <a:bodyPr anchor="ctr">
                  <a:spAutoFit/>
                </a:bodyPr>
                <a:lstStyle/>
                <a:p>
                  <a:endParaRPr lang="nl-BE"/>
                </a:p>
              </p:txBody>
            </p:sp>
            <p:sp>
              <p:nvSpPr>
                <p:cNvPr id="27" name="Text Box 1072"/>
                <p:cNvSpPr txBox="1">
                  <a:spLocks noChangeArrowheads="1"/>
                </p:cNvSpPr>
                <p:nvPr/>
              </p:nvSpPr>
              <p:spPr bwMode="auto">
                <a:xfrm>
                  <a:off x="181" y="2521"/>
                  <a:ext cx="1084" cy="354"/>
                </a:xfrm>
                <a:prstGeom prst="rect">
                  <a:avLst/>
                </a:prstGeom>
                <a:noFill/>
                <a:ln w="38100">
                  <a:noFill/>
                  <a:miter lim="800000"/>
                  <a:headEnd/>
                  <a:tailEnd/>
                </a:ln>
                <a:effectLst/>
              </p:spPr>
              <p:txBody>
                <a:bodyPr wrap="none">
                  <a:spAutoFit/>
                </a:bodyPr>
                <a:lstStyle/>
                <a:p>
                  <a:r>
                    <a:rPr lang="fr-BE" dirty="0"/>
                    <a:t>Client </a:t>
                  </a:r>
                  <a:r>
                    <a:rPr lang="fr-BE" dirty="0" smtClean="0"/>
                    <a:t>2</a:t>
                  </a:r>
                  <a:endParaRPr lang="nl-NL" dirty="0"/>
                </a:p>
              </p:txBody>
            </p:sp>
            <p:sp>
              <p:nvSpPr>
                <p:cNvPr id="28" name="Text Box 1073"/>
                <p:cNvSpPr txBox="1">
                  <a:spLocks noChangeArrowheads="1"/>
                </p:cNvSpPr>
                <p:nvPr/>
              </p:nvSpPr>
              <p:spPr bwMode="auto">
                <a:xfrm>
                  <a:off x="384" y="2113"/>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grpSp>
          <p:sp>
            <p:nvSpPr>
              <p:cNvPr id="14" name="Text Box 1074"/>
              <p:cNvSpPr txBox="1">
                <a:spLocks noChangeArrowheads="1"/>
              </p:cNvSpPr>
              <p:nvPr/>
            </p:nvSpPr>
            <p:spPr bwMode="auto">
              <a:xfrm>
                <a:off x="1872" y="2784"/>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sp>
            <p:nvSpPr>
              <p:cNvPr id="15" name="Line 1075"/>
              <p:cNvSpPr>
                <a:spLocks noChangeShapeType="1"/>
              </p:cNvSpPr>
              <p:nvPr/>
            </p:nvSpPr>
            <p:spPr bwMode="auto">
              <a:xfrm>
                <a:off x="1152" y="2832"/>
                <a:ext cx="720" cy="48"/>
              </a:xfrm>
              <a:prstGeom prst="line">
                <a:avLst/>
              </a:prstGeom>
              <a:noFill/>
              <a:ln w="38100">
                <a:solidFill>
                  <a:srgbClr val="FF6600"/>
                </a:solidFill>
                <a:round/>
                <a:headEnd type="diamond" w="lg" len="lg"/>
                <a:tailEnd type="diamond" w="lg" len="lg"/>
              </a:ln>
              <a:effectLst/>
            </p:spPr>
            <p:txBody>
              <a:bodyPr>
                <a:spAutoFit/>
              </a:bodyPr>
              <a:lstStyle/>
              <a:p>
                <a:endParaRPr lang="nl-BE"/>
              </a:p>
            </p:txBody>
          </p:sp>
          <p:sp>
            <p:nvSpPr>
              <p:cNvPr id="16" name="Text Box 1076"/>
              <p:cNvSpPr txBox="1">
                <a:spLocks noChangeArrowheads="1"/>
              </p:cNvSpPr>
              <p:nvPr/>
            </p:nvSpPr>
            <p:spPr bwMode="auto">
              <a:xfrm>
                <a:off x="2112" y="2304"/>
                <a:ext cx="1566" cy="354"/>
              </a:xfrm>
              <a:prstGeom prst="rect">
                <a:avLst/>
              </a:prstGeom>
              <a:solidFill>
                <a:schemeClr val="bg1"/>
              </a:solidFill>
              <a:ln w="9525">
                <a:noFill/>
                <a:miter lim="800000"/>
                <a:headEnd/>
                <a:tailEnd/>
              </a:ln>
              <a:effectLst/>
            </p:spPr>
            <p:txBody>
              <a:bodyPr wrap="none">
                <a:spAutoFit/>
              </a:bodyPr>
              <a:lstStyle/>
              <a:p>
                <a:r>
                  <a:rPr lang="fr-BE" b="1" dirty="0" err="1" smtClean="0">
                    <a:solidFill>
                      <a:srgbClr val="FF6600"/>
                    </a:solidFill>
                  </a:rPr>
                  <a:t>Serversocket</a:t>
                </a:r>
                <a:endParaRPr lang="nl-NL" b="1" dirty="0">
                  <a:solidFill>
                    <a:srgbClr val="FF6600"/>
                  </a:solidFill>
                </a:endParaRPr>
              </a:p>
            </p:txBody>
          </p:sp>
          <p:cxnSp>
            <p:nvCxnSpPr>
              <p:cNvPr id="17" name="AutoShape 1077"/>
              <p:cNvCxnSpPr>
                <a:cxnSpLocks noChangeShapeType="1"/>
                <a:stCxn id="16" idx="2"/>
                <a:endCxn id="14" idx="0"/>
              </p:cNvCxnSpPr>
              <p:nvPr/>
            </p:nvCxnSpPr>
            <p:spPr bwMode="auto">
              <a:xfrm rot="5400000">
                <a:off x="2532" y="2420"/>
                <a:ext cx="126" cy="601"/>
              </a:xfrm>
              <a:prstGeom prst="curvedConnector3">
                <a:avLst>
                  <a:gd name="adj1" fmla="val 50000"/>
                </a:avLst>
              </a:prstGeom>
              <a:noFill/>
              <a:ln w="38100">
                <a:solidFill>
                  <a:schemeClr val="accent2"/>
                </a:solidFill>
                <a:round/>
                <a:headEnd/>
                <a:tailEnd type="triangle" w="med" len="med"/>
              </a:ln>
              <a:effectLst/>
            </p:spPr>
          </p:cxnSp>
          <p:cxnSp>
            <p:nvCxnSpPr>
              <p:cNvPr id="18" name="AutoShape 1078"/>
              <p:cNvCxnSpPr>
                <a:cxnSpLocks noChangeShapeType="1"/>
                <a:stCxn id="16" idx="0"/>
                <a:endCxn id="11" idx="2"/>
              </p:cNvCxnSpPr>
              <p:nvPr/>
            </p:nvCxnSpPr>
            <p:spPr bwMode="auto">
              <a:xfrm rot="16200000" flipV="1">
                <a:off x="2532" y="1940"/>
                <a:ext cx="126" cy="601"/>
              </a:xfrm>
              <a:prstGeom prst="curvedConnector3">
                <a:avLst>
                  <a:gd name="adj1" fmla="val 50000"/>
                </a:avLst>
              </a:prstGeom>
              <a:noFill/>
              <a:ln w="38100">
                <a:solidFill>
                  <a:schemeClr val="accent2"/>
                </a:solidFill>
                <a:round/>
                <a:headEnd/>
                <a:tailEnd type="triangle" w="med" len="med"/>
              </a:ln>
              <a:effectLst/>
            </p:spPr>
          </p:cxnSp>
          <p:grpSp>
            <p:nvGrpSpPr>
              <p:cNvPr id="19" name="Group 1079"/>
              <p:cNvGrpSpPr>
                <a:grpSpLocks/>
              </p:cNvGrpSpPr>
              <p:nvPr/>
            </p:nvGrpSpPr>
            <p:grpSpPr bwMode="auto">
              <a:xfrm>
                <a:off x="4464" y="1920"/>
                <a:ext cx="1096" cy="801"/>
                <a:chOff x="192" y="2093"/>
                <a:chExt cx="1096" cy="801"/>
              </a:xfrm>
            </p:grpSpPr>
            <p:sp>
              <p:nvSpPr>
                <p:cNvPr id="23" name="Rectangle 1080"/>
                <p:cNvSpPr>
                  <a:spLocks noChangeArrowheads="1"/>
                </p:cNvSpPr>
                <p:nvPr/>
              </p:nvSpPr>
              <p:spPr bwMode="auto">
                <a:xfrm>
                  <a:off x="192" y="2093"/>
                  <a:ext cx="1056" cy="778"/>
                </a:xfrm>
                <a:prstGeom prst="rect">
                  <a:avLst/>
                </a:prstGeom>
                <a:solidFill>
                  <a:schemeClr val="accent1">
                    <a:alpha val="50000"/>
                  </a:schemeClr>
                </a:solidFill>
                <a:ln w="38100">
                  <a:solidFill>
                    <a:schemeClr val="tx1"/>
                  </a:solidFill>
                  <a:miter lim="800000"/>
                  <a:headEnd/>
                  <a:tailEnd/>
                </a:ln>
                <a:effectLst/>
              </p:spPr>
              <p:txBody>
                <a:bodyPr anchor="ctr">
                  <a:spAutoFit/>
                </a:bodyPr>
                <a:lstStyle/>
                <a:p>
                  <a:endParaRPr lang="nl-BE"/>
                </a:p>
              </p:txBody>
            </p:sp>
            <p:sp>
              <p:nvSpPr>
                <p:cNvPr id="24" name="Text Box 1081"/>
                <p:cNvSpPr txBox="1">
                  <a:spLocks noChangeArrowheads="1"/>
                </p:cNvSpPr>
                <p:nvPr/>
              </p:nvSpPr>
              <p:spPr bwMode="auto">
                <a:xfrm>
                  <a:off x="204" y="2540"/>
                  <a:ext cx="1084" cy="354"/>
                </a:xfrm>
                <a:prstGeom prst="rect">
                  <a:avLst/>
                </a:prstGeom>
                <a:noFill/>
                <a:ln w="38100">
                  <a:noFill/>
                  <a:miter lim="800000"/>
                  <a:headEnd/>
                  <a:tailEnd/>
                </a:ln>
                <a:effectLst/>
              </p:spPr>
              <p:txBody>
                <a:bodyPr wrap="none">
                  <a:spAutoFit/>
                </a:bodyPr>
                <a:lstStyle/>
                <a:p>
                  <a:r>
                    <a:rPr lang="fr-BE" dirty="0"/>
                    <a:t>Client </a:t>
                  </a:r>
                  <a:r>
                    <a:rPr lang="fr-BE" dirty="0" smtClean="0"/>
                    <a:t>3</a:t>
                  </a:r>
                </a:p>
              </p:txBody>
            </p:sp>
            <p:sp>
              <p:nvSpPr>
                <p:cNvPr id="25" name="Text Box 1082"/>
                <p:cNvSpPr txBox="1">
                  <a:spLocks noChangeArrowheads="1"/>
                </p:cNvSpPr>
                <p:nvPr/>
              </p:nvSpPr>
              <p:spPr bwMode="auto">
                <a:xfrm>
                  <a:off x="384" y="2113"/>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grpSp>
          <p:sp>
            <p:nvSpPr>
              <p:cNvPr id="20" name="Text Box 1083"/>
              <p:cNvSpPr txBox="1">
                <a:spLocks noChangeArrowheads="1"/>
              </p:cNvSpPr>
              <p:nvPr/>
            </p:nvSpPr>
            <p:spPr bwMode="auto">
              <a:xfrm>
                <a:off x="3168" y="1824"/>
                <a:ext cx="843" cy="354"/>
              </a:xfrm>
              <a:prstGeom prst="rect">
                <a:avLst/>
              </a:prstGeom>
              <a:solidFill>
                <a:schemeClr val="bg1"/>
              </a:solidFill>
              <a:ln w="9525">
                <a:noFill/>
                <a:miter lim="800000"/>
                <a:headEnd/>
                <a:tailEnd/>
              </a:ln>
              <a:effectLst/>
            </p:spPr>
            <p:txBody>
              <a:bodyPr wrap="none">
                <a:spAutoFit/>
              </a:bodyPr>
              <a:lstStyle/>
              <a:p>
                <a:r>
                  <a:rPr lang="fr-BE" b="1" dirty="0" smtClean="0">
                    <a:solidFill>
                      <a:srgbClr val="FF6600"/>
                    </a:solidFill>
                  </a:rPr>
                  <a:t>Socket</a:t>
                </a:r>
                <a:endParaRPr lang="nl-NL" b="1" dirty="0">
                  <a:solidFill>
                    <a:srgbClr val="FF6600"/>
                  </a:solidFill>
                </a:endParaRPr>
              </a:p>
            </p:txBody>
          </p:sp>
          <p:sp>
            <p:nvSpPr>
              <p:cNvPr id="21" name="Line 1084"/>
              <p:cNvSpPr>
                <a:spLocks noChangeShapeType="1"/>
              </p:cNvSpPr>
              <p:nvPr/>
            </p:nvSpPr>
            <p:spPr bwMode="auto">
              <a:xfrm>
                <a:off x="3936" y="1968"/>
                <a:ext cx="720" cy="96"/>
              </a:xfrm>
              <a:prstGeom prst="line">
                <a:avLst/>
              </a:prstGeom>
              <a:noFill/>
              <a:ln w="38100">
                <a:solidFill>
                  <a:srgbClr val="FF6600"/>
                </a:solidFill>
                <a:round/>
                <a:headEnd type="diamond" w="lg" len="lg"/>
                <a:tailEnd type="diamond" w="lg" len="lg"/>
              </a:ln>
              <a:effectLst/>
            </p:spPr>
            <p:txBody>
              <a:bodyPr>
                <a:spAutoFit/>
              </a:bodyPr>
              <a:lstStyle/>
              <a:p>
                <a:endParaRPr lang="nl-BE"/>
              </a:p>
            </p:txBody>
          </p:sp>
          <p:cxnSp>
            <p:nvCxnSpPr>
              <p:cNvPr id="22" name="AutoShape 1085"/>
              <p:cNvCxnSpPr>
                <a:cxnSpLocks noChangeShapeType="1"/>
                <a:stCxn id="16" idx="0"/>
                <a:endCxn id="20" idx="1"/>
              </p:cNvCxnSpPr>
              <p:nvPr/>
            </p:nvCxnSpPr>
            <p:spPr bwMode="auto">
              <a:xfrm rot="5400000" flipH="1" flipV="1">
                <a:off x="2880" y="2016"/>
                <a:ext cx="303" cy="273"/>
              </a:xfrm>
              <a:prstGeom prst="curvedConnector2">
                <a:avLst/>
              </a:prstGeom>
              <a:noFill/>
              <a:ln w="38100">
                <a:solidFill>
                  <a:schemeClr val="accent2"/>
                </a:solidFill>
                <a:round/>
                <a:headEnd/>
                <a:tailEnd type="triangle" w="med" len="med"/>
              </a:ln>
              <a:effectLst/>
            </p:spPr>
          </p:cxnSp>
        </p:grpSp>
        <p:sp>
          <p:nvSpPr>
            <p:cNvPr id="6" name="Text Box 1072"/>
            <p:cNvSpPr txBox="1">
              <a:spLocks noChangeArrowheads="1"/>
            </p:cNvSpPr>
            <p:nvPr/>
          </p:nvSpPr>
          <p:spPr bwMode="auto">
            <a:xfrm>
              <a:off x="500034" y="2865451"/>
              <a:ext cx="1659430" cy="461665"/>
            </a:xfrm>
            <a:prstGeom prst="rect">
              <a:avLst/>
            </a:prstGeom>
            <a:noFill/>
            <a:ln w="38100">
              <a:noFill/>
              <a:miter lim="800000"/>
              <a:headEnd/>
              <a:tailEnd/>
            </a:ln>
            <a:effectLst/>
          </p:spPr>
          <p:txBody>
            <a:bodyPr wrap="none">
              <a:spAutoFit/>
            </a:bodyPr>
            <a:lstStyle/>
            <a:p>
              <a:r>
                <a:rPr lang="fr-BE" dirty="0"/>
                <a:t>Client </a:t>
              </a:r>
              <a:r>
                <a:rPr lang="fr-BE" dirty="0" smtClean="0"/>
                <a:t>1</a:t>
              </a:r>
              <a:endParaRPr lang="nl-NL" dirty="0"/>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109663" y="0"/>
            <a:ext cx="6737521" cy="6858000"/>
          </a:xfrm>
          <a:prstGeom prst="rect">
            <a:avLst/>
          </a:prstGeom>
          <a:noFill/>
          <a:ln w="9525">
            <a:noFill/>
            <a:miter lim="800000"/>
            <a:headEnd/>
            <a:tailEnd/>
          </a:ln>
        </p:spPr>
      </p:pic>
      <p:sp>
        <p:nvSpPr>
          <p:cNvPr id="5" name="Titel 1"/>
          <p:cNvSpPr>
            <a:spLocks noGrp="1"/>
          </p:cNvSpPr>
          <p:nvPr>
            <p:ph type="title"/>
          </p:nvPr>
        </p:nvSpPr>
        <p:spPr>
          <a:xfrm>
            <a:off x="5500694" y="571480"/>
            <a:ext cx="3643306" cy="1143000"/>
          </a:xfrm>
        </p:spPr>
        <p:txBody>
          <a:bodyPr/>
          <a:lstStyle/>
          <a:p>
            <a:r>
              <a:rPr lang="nl-BE" dirty="0" err="1" smtClean="0"/>
              <a:t>Example</a:t>
            </a:r>
            <a:r>
              <a:rPr lang="nl-BE" dirty="0" smtClean="0"/>
              <a:t>_D: </a:t>
            </a:r>
            <a:br>
              <a:rPr lang="nl-BE" dirty="0" smtClean="0"/>
            </a:br>
            <a:r>
              <a:rPr lang="nl-BE" dirty="0" err="1" smtClean="0"/>
              <a:t>Multithreaded</a:t>
            </a:r>
            <a:r>
              <a:rPr lang="nl-BE" dirty="0" smtClean="0"/>
              <a:t> Server</a:t>
            </a:r>
            <a:endParaRPr lang="nl-BE"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srcRect/>
          <a:stretch>
            <a:fillRect/>
          </a:stretch>
        </p:blipFill>
        <p:spPr bwMode="auto">
          <a:xfrm>
            <a:off x="714348" y="642918"/>
            <a:ext cx="7876843" cy="6000792"/>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500034" y="928670"/>
            <a:ext cx="8286808" cy="5324535"/>
          </a:xfrm>
          <a:prstGeom prst="rect">
            <a:avLst/>
          </a:prstGeom>
          <a:solidFill>
            <a:schemeClr val="tx1"/>
          </a:solidFill>
        </p:spPr>
        <p:txBody>
          <a:bodyPr wrap="square">
            <a:spAutoFit/>
          </a:bodyPr>
          <a:lstStyle/>
          <a:p>
            <a:pPr algn="l"/>
            <a:r>
              <a:rPr lang="nl-BE" sz="2000" b="1" i="0" dirty="0" smtClean="0">
                <a:solidFill>
                  <a:schemeClr val="bg1"/>
                </a:solidFill>
              </a:rPr>
              <a:t>Windows </a:t>
            </a:r>
            <a:r>
              <a:rPr lang="nl-BE" sz="2000" b="1" i="0" dirty="0" err="1" smtClean="0">
                <a:solidFill>
                  <a:schemeClr val="bg1"/>
                </a:solidFill>
              </a:rPr>
              <a:t>IP-configuratie</a:t>
            </a:r>
            <a:endParaRPr lang="nl-BE" sz="2000" b="1" i="0" dirty="0" smtClean="0">
              <a:solidFill>
                <a:schemeClr val="bg1"/>
              </a:solidFill>
            </a:endParaRPr>
          </a:p>
          <a:p>
            <a:pPr algn="l"/>
            <a:endParaRPr lang="nl-BE" sz="2000" b="1" i="0" dirty="0" smtClean="0">
              <a:solidFill>
                <a:schemeClr val="bg1"/>
              </a:solidFill>
            </a:endParaRPr>
          </a:p>
          <a:p>
            <a:pPr algn="l"/>
            <a:endParaRPr lang="nl-BE" sz="2000" b="1" i="0" dirty="0" smtClean="0">
              <a:solidFill>
                <a:schemeClr val="bg1"/>
              </a:solidFill>
            </a:endParaRPr>
          </a:p>
          <a:p>
            <a:pPr algn="l"/>
            <a:r>
              <a:rPr lang="nl-BE" sz="2000" b="1" i="0" dirty="0" smtClean="0">
                <a:solidFill>
                  <a:schemeClr val="bg1"/>
                </a:solidFill>
              </a:rPr>
              <a:t>Adapter voor draadloos LAN Draadloze netwerkverbinding:</a:t>
            </a:r>
          </a:p>
          <a:p>
            <a:pPr algn="l"/>
            <a:endParaRPr lang="nl-BE" sz="2000" b="1" i="0" dirty="0" smtClean="0">
              <a:solidFill>
                <a:schemeClr val="bg1"/>
              </a:solidFill>
            </a:endParaRPr>
          </a:p>
          <a:p>
            <a:pPr algn="l"/>
            <a:r>
              <a:rPr lang="nl-BE" sz="2000" b="1" i="0" dirty="0" smtClean="0">
                <a:solidFill>
                  <a:schemeClr val="bg1"/>
                </a:solidFill>
              </a:rPr>
              <a:t>   </a:t>
            </a:r>
            <a:r>
              <a:rPr lang="nl-BE" sz="2000" b="1" i="0" dirty="0" err="1" smtClean="0">
                <a:solidFill>
                  <a:schemeClr val="bg1"/>
                </a:solidFill>
              </a:rPr>
              <a:t>Verbindingsspec</a:t>
            </a:r>
            <a:r>
              <a:rPr lang="nl-BE" sz="2000" b="1" i="0" dirty="0" smtClean="0">
                <a:solidFill>
                  <a:schemeClr val="bg1"/>
                </a:solidFill>
              </a:rPr>
              <a:t>. </a:t>
            </a:r>
            <a:r>
              <a:rPr lang="nl-BE" sz="2000" b="1" i="0" dirty="0" err="1" smtClean="0">
                <a:solidFill>
                  <a:schemeClr val="bg1"/>
                </a:solidFill>
              </a:rPr>
              <a:t>DNS-achtervoegsel</a:t>
            </a:r>
            <a:r>
              <a:rPr lang="nl-BE" sz="2000" b="1" i="0" dirty="0" smtClean="0">
                <a:solidFill>
                  <a:schemeClr val="bg1"/>
                </a:solidFill>
              </a:rPr>
              <a:t>: </a:t>
            </a:r>
            <a:r>
              <a:rPr lang="nl-BE" sz="2000" b="1" i="0" dirty="0" err="1" smtClean="0">
                <a:solidFill>
                  <a:schemeClr val="bg1"/>
                </a:solidFill>
              </a:rPr>
              <a:t>acad.kahosl.be</a:t>
            </a:r>
            <a:endParaRPr lang="nl-BE" sz="2000" b="1" i="0" dirty="0" smtClean="0">
              <a:solidFill>
                <a:schemeClr val="bg1"/>
              </a:solidFill>
            </a:endParaRPr>
          </a:p>
          <a:p>
            <a:pPr algn="l"/>
            <a:r>
              <a:rPr lang="nl-BE" sz="2000" b="1" i="0" dirty="0" smtClean="0">
                <a:solidFill>
                  <a:schemeClr val="bg1"/>
                </a:solidFill>
              </a:rPr>
              <a:t>   IPv4-adres. . . . . . . . . . . . : 10.61.0.117</a:t>
            </a:r>
          </a:p>
          <a:p>
            <a:pPr algn="l"/>
            <a:r>
              <a:rPr lang="nl-BE" sz="2000" b="1" i="0" dirty="0" smtClean="0">
                <a:solidFill>
                  <a:schemeClr val="bg1"/>
                </a:solidFill>
              </a:rPr>
              <a:t>   </a:t>
            </a:r>
            <a:r>
              <a:rPr lang="nl-BE" sz="2000" b="1" i="0" dirty="0" err="1" smtClean="0">
                <a:solidFill>
                  <a:schemeClr val="bg1"/>
                </a:solidFill>
              </a:rPr>
              <a:t>Subnetmasker</a:t>
            </a:r>
            <a:r>
              <a:rPr lang="nl-BE" sz="2000" b="1" i="0" dirty="0" smtClean="0">
                <a:solidFill>
                  <a:schemeClr val="bg1"/>
                </a:solidFill>
              </a:rPr>
              <a:t>. . . . . . . . . . . : 255.255.255.0</a:t>
            </a:r>
          </a:p>
          <a:p>
            <a:pPr algn="l"/>
            <a:r>
              <a:rPr lang="nl-BE" sz="2000" b="1" i="0" dirty="0" smtClean="0">
                <a:solidFill>
                  <a:schemeClr val="bg1"/>
                </a:solidFill>
              </a:rPr>
              <a:t>   </a:t>
            </a:r>
            <a:r>
              <a:rPr lang="nl-BE" sz="2000" b="1" i="0" dirty="0" err="1" smtClean="0">
                <a:solidFill>
                  <a:schemeClr val="bg1"/>
                </a:solidFill>
              </a:rPr>
              <a:t>Standaardgateway</a:t>
            </a:r>
            <a:r>
              <a:rPr lang="nl-BE" sz="2000" b="1" i="0" dirty="0" smtClean="0">
                <a:solidFill>
                  <a:schemeClr val="bg1"/>
                </a:solidFill>
              </a:rPr>
              <a:t>. . . . . . . . . : 10.61.0.254</a:t>
            </a:r>
          </a:p>
          <a:p>
            <a:pPr algn="l"/>
            <a:endParaRPr lang="nl-BE" sz="2000" b="1" i="0" dirty="0" smtClean="0">
              <a:solidFill>
                <a:schemeClr val="bg1"/>
              </a:solidFill>
            </a:endParaRPr>
          </a:p>
          <a:p>
            <a:pPr algn="l"/>
            <a:r>
              <a:rPr lang="nl-BE" sz="2000" b="1" i="0" dirty="0" err="1" smtClean="0">
                <a:solidFill>
                  <a:schemeClr val="bg1"/>
                </a:solidFill>
              </a:rPr>
              <a:t>Ethernet-adapter</a:t>
            </a:r>
            <a:r>
              <a:rPr lang="nl-BE" sz="2000" b="1" i="0" dirty="0" smtClean="0">
                <a:solidFill>
                  <a:schemeClr val="bg1"/>
                </a:solidFill>
              </a:rPr>
              <a:t> LAN-verbinding:</a:t>
            </a:r>
          </a:p>
          <a:p>
            <a:pPr algn="l"/>
            <a:endParaRPr lang="nl-BE" sz="2000" b="1" i="0" dirty="0" smtClean="0">
              <a:solidFill>
                <a:schemeClr val="bg1"/>
              </a:solidFill>
            </a:endParaRPr>
          </a:p>
          <a:p>
            <a:pPr algn="l"/>
            <a:r>
              <a:rPr lang="nl-BE" sz="2000" b="1" i="0" dirty="0" smtClean="0">
                <a:solidFill>
                  <a:schemeClr val="bg1"/>
                </a:solidFill>
              </a:rPr>
              <a:t>   </a:t>
            </a:r>
            <a:r>
              <a:rPr lang="nl-BE" sz="2000" b="1" i="0" dirty="0" err="1" smtClean="0">
                <a:solidFill>
                  <a:schemeClr val="bg1"/>
                </a:solidFill>
              </a:rPr>
              <a:t>Verbindingsspec</a:t>
            </a:r>
            <a:r>
              <a:rPr lang="nl-BE" sz="2000" b="1" i="0" dirty="0" smtClean="0">
                <a:solidFill>
                  <a:schemeClr val="bg1"/>
                </a:solidFill>
              </a:rPr>
              <a:t>. </a:t>
            </a:r>
            <a:r>
              <a:rPr lang="nl-BE" sz="2000" b="1" i="0" dirty="0" err="1" smtClean="0">
                <a:solidFill>
                  <a:schemeClr val="bg1"/>
                </a:solidFill>
              </a:rPr>
              <a:t>DNS-achtervoegsel</a:t>
            </a:r>
            <a:r>
              <a:rPr lang="nl-BE" sz="2000" b="1" i="0" dirty="0" smtClean="0">
                <a:solidFill>
                  <a:schemeClr val="bg1"/>
                </a:solidFill>
              </a:rPr>
              <a:t>: </a:t>
            </a:r>
            <a:r>
              <a:rPr lang="nl-BE" sz="2000" b="1" i="0" dirty="0" err="1" smtClean="0">
                <a:solidFill>
                  <a:schemeClr val="bg1"/>
                </a:solidFill>
              </a:rPr>
              <a:t>acad.kahosl.be</a:t>
            </a:r>
            <a:endParaRPr lang="nl-BE" sz="2000" b="1" i="0" dirty="0" smtClean="0">
              <a:solidFill>
                <a:schemeClr val="bg1"/>
              </a:solidFill>
            </a:endParaRPr>
          </a:p>
          <a:p>
            <a:pPr algn="l"/>
            <a:r>
              <a:rPr lang="nl-BE" sz="2000" b="1" i="0" dirty="0" smtClean="0">
                <a:solidFill>
                  <a:schemeClr val="bg1"/>
                </a:solidFill>
              </a:rPr>
              <a:t>   IPv4-adres. . . . . . . . . . . . : 10.22.40.7</a:t>
            </a:r>
          </a:p>
          <a:p>
            <a:pPr algn="l"/>
            <a:r>
              <a:rPr lang="nl-BE" sz="2000" b="1" i="0" dirty="0" smtClean="0">
                <a:solidFill>
                  <a:schemeClr val="bg1"/>
                </a:solidFill>
              </a:rPr>
              <a:t>   </a:t>
            </a:r>
            <a:r>
              <a:rPr lang="nl-BE" sz="2000" b="1" i="0" dirty="0" err="1" smtClean="0">
                <a:solidFill>
                  <a:schemeClr val="bg1"/>
                </a:solidFill>
              </a:rPr>
              <a:t>Subnetmasker</a:t>
            </a:r>
            <a:r>
              <a:rPr lang="nl-BE" sz="2000" b="1" i="0" dirty="0" smtClean="0">
                <a:solidFill>
                  <a:schemeClr val="bg1"/>
                </a:solidFill>
              </a:rPr>
              <a:t>. . . . . . . . . . . : 255.255.224.0</a:t>
            </a:r>
          </a:p>
          <a:p>
            <a:pPr algn="l"/>
            <a:r>
              <a:rPr lang="nl-BE" sz="2000" b="1" i="0" dirty="0" smtClean="0">
                <a:solidFill>
                  <a:schemeClr val="bg1"/>
                </a:solidFill>
              </a:rPr>
              <a:t>   </a:t>
            </a:r>
            <a:r>
              <a:rPr lang="nl-BE" sz="2000" b="1" i="0" dirty="0" err="1" smtClean="0">
                <a:solidFill>
                  <a:schemeClr val="bg1"/>
                </a:solidFill>
              </a:rPr>
              <a:t>Standaardgateway</a:t>
            </a:r>
            <a:r>
              <a:rPr lang="nl-BE" sz="2000" b="1" i="0" dirty="0" smtClean="0">
                <a:solidFill>
                  <a:schemeClr val="bg1"/>
                </a:solidFill>
              </a:rPr>
              <a:t>. . . . . . . . . : 10.22.63.254</a:t>
            </a:r>
            <a:endParaRPr lang="nl-BE" sz="2000" b="1" i="0" dirty="0">
              <a:solidFill>
                <a:schemeClr val="bg1"/>
              </a:solidFill>
            </a:endParaRPr>
          </a:p>
        </p:txBody>
      </p:sp>
      <p:sp>
        <p:nvSpPr>
          <p:cNvPr id="5" name="Tekstvak 4"/>
          <p:cNvSpPr txBox="1"/>
          <p:nvPr/>
        </p:nvSpPr>
        <p:spPr>
          <a:xfrm>
            <a:off x="2214546" y="428604"/>
            <a:ext cx="2396811" cy="461665"/>
          </a:xfrm>
          <a:prstGeom prst="rect">
            <a:avLst/>
          </a:prstGeom>
          <a:noFill/>
        </p:spPr>
        <p:txBody>
          <a:bodyPr wrap="none" rtlCol="0">
            <a:spAutoFit/>
          </a:bodyPr>
          <a:lstStyle/>
          <a:p>
            <a:r>
              <a:rPr lang="nl-BE" b="1" i="0" dirty="0" smtClean="0"/>
              <a:t>C:&gt; </a:t>
            </a:r>
            <a:r>
              <a:rPr lang="nl-BE" b="1" i="0" dirty="0" err="1" smtClean="0"/>
              <a:t>ipconfig</a:t>
            </a:r>
            <a:endParaRPr lang="nl-BE" b="1" i="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714348" y="785794"/>
            <a:ext cx="7772400" cy="5286412"/>
          </a:xfrm>
        </p:spPr>
        <p:txBody>
          <a:bodyPr/>
          <a:lstStyle/>
          <a:p>
            <a:r>
              <a:rPr lang="en-US" dirty="0" smtClean="0"/>
              <a:t>Each host can be identified by a </a:t>
            </a:r>
            <a:r>
              <a:rPr lang="en-US" dirty="0" smtClean="0">
                <a:solidFill>
                  <a:schemeClr val="accent6"/>
                </a:solidFill>
              </a:rPr>
              <a:t>hostname</a:t>
            </a:r>
          </a:p>
          <a:p>
            <a:pPr lvl="1"/>
            <a:r>
              <a:rPr lang="en-US" dirty="0" smtClean="0"/>
              <a:t>Hostname format:</a:t>
            </a:r>
          </a:p>
          <a:p>
            <a:pPr lvl="1">
              <a:buNone/>
            </a:pPr>
            <a:r>
              <a:rPr lang="en-US" b="1" dirty="0" smtClean="0"/>
              <a:t>			</a:t>
            </a:r>
            <a:r>
              <a:rPr lang="en-US" b="1" dirty="0" err="1" smtClean="0"/>
              <a:t>hostname.subdomain.domain.tld</a:t>
            </a:r>
            <a:endParaRPr lang="en-US" b="1" dirty="0" smtClean="0"/>
          </a:p>
          <a:p>
            <a:pPr lvl="1">
              <a:buNone/>
            </a:pPr>
            <a:r>
              <a:rPr lang="en-US" b="1" dirty="0" smtClean="0"/>
              <a:t>			* </a:t>
            </a:r>
            <a:r>
              <a:rPr lang="en-US" dirty="0" smtClean="0">
                <a:latin typeface="Courier New" pitchFamily="49" charset="0"/>
              </a:rPr>
              <a:t>antares.math.tau.ac.il</a:t>
            </a:r>
          </a:p>
          <a:p>
            <a:pPr lvl="1">
              <a:buNone/>
            </a:pPr>
            <a:r>
              <a:rPr lang="en-US" dirty="0" smtClean="0">
                <a:latin typeface="Courier New" pitchFamily="49" charset="0"/>
              </a:rPr>
              <a:t>			</a:t>
            </a:r>
            <a:r>
              <a:rPr lang="en-US" dirty="0" smtClean="0"/>
              <a:t>* </a:t>
            </a:r>
            <a:r>
              <a:rPr lang="en-US" dirty="0" smtClean="0">
                <a:latin typeface="Courier New" pitchFamily="49" charset="0"/>
              </a:rPr>
              <a:t>toledo.kahosl.be</a:t>
            </a:r>
          </a:p>
          <a:p>
            <a:pPr lvl="1">
              <a:buNone/>
            </a:pPr>
            <a:endParaRPr lang="en-US" b="1" dirty="0" smtClean="0"/>
          </a:p>
          <a:p>
            <a:pPr lvl="1"/>
            <a:r>
              <a:rPr lang="en-US" dirty="0" smtClean="0">
                <a:solidFill>
                  <a:schemeClr val="accent6"/>
                </a:solidFill>
              </a:rPr>
              <a:t>DNS</a:t>
            </a:r>
            <a:r>
              <a:rPr lang="en-US" dirty="0" smtClean="0"/>
              <a:t> (Domain Name Service)</a:t>
            </a:r>
          </a:p>
          <a:p>
            <a:pPr lvl="2"/>
            <a:r>
              <a:rPr lang="en-US" dirty="0" smtClean="0"/>
              <a:t> hostname </a:t>
            </a:r>
            <a:r>
              <a:rPr lang="en-US" dirty="0" smtClean="0">
                <a:sym typeface="Wingdings" pitchFamily="2" charset="2"/>
              </a:rPr>
              <a:t> IP address</a:t>
            </a:r>
          </a:p>
          <a:p>
            <a:pPr lvl="2"/>
            <a:r>
              <a:rPr lang="en-US" dirty="0" smtClean="0">
                <a:sym typeface="Wingdings" pitchFamily="2" charset="2"/>
              </a:rPr>
              <a:t>IP address  hostname</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42910" y="1928802"/>
            <a:ext cx="8243918" cy="3071834"/>
          </a:xfrm>
        </p:spPr>
        <p:txBody>
          <a:bodyPr/>
          <a:lstStyle/>
          <a:p>
            <a:pPr>
              <a:buNone/>
            </a:pPr>
            <a:r>
              <a:rPr lang="nl-BE" sz="1800" b="1" dirty="0" smtClean="0">
                <a:latin typeface="Courier New" pitchFamily="49" charset="0"/>
                <a:cs typeface="Courier New" pitchFamily="49" charset="0"/>
              </a:rPr>
              <a:t>C:\Users\Kristien&gt;</a:t>
            </a:r>
            <a:r>
              <a:rPr lang="nl-BE" sz="1800" b="1" dirty="0" smtClean="0">
                <a:solidFill>
                  <a:schemeClr val="accent6"/>
                </a:solidFill>
                <a:latin typeface="Courier New" pitchFamily="49" charset="0"/>
                <a:cs typeface="Courier New" pitchFamily="49" charset="0"/>
              </a:rPr>
              <a:t>ping</a:t>
            </a:r>
            <a:r>
              <a:rPr lang="nl-BE" sz="1800" b="1" dirty="0" smtClean="0">
                <a:latin typeface="Courier New" pitchFamily="49" charset="0"/>
                <a:cs typeface="Courier New" pitchFamily="49" charset="0"/>
              </a:rPr>
              <a:t> </a:t>
            </a:r>
            <a:r>
              <a:rPr lang="nl-BE" sz="1800" b="1" dirty="0" err="1" smtClean="0">
                <a:solidFill>
                  <a:schemeClr val="accent6"/>
                </a:solidFill>
                <a:latin typeface="Courier New" pitchFamily="49" charset="0"/>
                <a:cs typeface="Courier New" pitchFamily="49" charset="0"/>
              </a:rPr>
              <a:t>www.google.com</a:t>
            </a:r>
            <a:endParaRPr lang="nl-BE" sz="1800" b="1" dirty="0" smtClean="0">
              <a:solidFill>
                <a:schemeClr val="accent6"/>
              </a:solidFill>
              <a:latin typeface="Courier New" pitchFamily="49" charset="0"/>
              <a:cs typeface="Courier New" pitchFamily="49" charset="0"/>
            </a:endParaRPr>
          </a:p>
          <a:p>
            <a:pPr>
              <a:buNone/>
            </a:pPr>
            <a:endParaRPr lang="nl-BE" sz="1800" b="1" dirty="0" smtClean="0">
              <a:latin typeface="Courier New" pitchFamily="49" charset="0"/>
              <a:cs typeface="Courier New" pitchFamily="49" charset="0"/>
            </a:endParaRPr>
          </a:p>
          <a:p>
            <a:pPr>
              <a:buNone/>
            </a:pPr>
            <a:r>
              <a:rPr lang="nl-BE" sz="1800" b="1" dirty="0" smtClean="0">
                <a:latin typeface="Courier New" pitchFamily="49" charset="0"/>
                <a:cs typeface="Courier New" pitchFamily="49" charset="0"/>
              </a:rPr>
              <a:t>Pingen naar </a:t>
            </a:r>
            <a:r>
              <a:rPr lang="nl-BE" sz="1800" b="1" dirty="0" err="1" smtClean="0">
                <a:latin typeface="Courier New" pitchFamily="49" charset="0"/>
                <a:cs typeface="Courier New" pitchFamily="49" charset="0"/>
              </a:rPr>
              <a:t>www.l.google.com</a:t>
            </a:r>
            <a:r>
              <a:rPr lang="nl-BE" sz="1800" b="1" dirty="0" smtClean="0">
                <a:latin typeface="Courier New" pitchFamily="49" charset="0"/>
                <a:cs typeface="Courier New" pitchFamily="49" charset="0"/>
              </a:rPr>
              <a:t> [74.125.77.104] met 32 bytes aan gegevens:</a:t>
            </a:r>
          </a:p>
          <a:p>
            <a:pPr>
              <a:buNone/>
            </a:pPr>
            <a:endParaRPr lang="nl-BE" sz="1800" b="1" dirty="0" smtClean="0">
              <a:latin typeface="Courier New" pitchFamily="49" charset="0"/>
              <a:cs typeface="Courier New" pitchFamily="49" charset="0"/>
            </a:endParaRPr>
          </a:p>
          <a:p>
            <a:pPr>
              <a:buNone/>
            </a:pPr>
            <a:r>
              <a:rPr lang="nl-BE" sz="1800" b="1" dirty="0" smtClean="0">
                <a:latin typeface="Courier New" pitchFamily="49" charset="0"/>
                <a:cs typeface="Courier New" pitchFamily="49" charset="0"/>
              </a:rPr>
              <a:t>Antwoord van 74.125.77.104: bytes=32 tijd=21 </a:t>
            </a:r>
            <a:r>
              <a:rPr lang="nl-BE" sz="1800" b="1" dirty="0" err="1" smtClean="0">
                <a:latin typeface="Courier New" pitchFamily="49" charset="0"/>
                <a:cs typeface="Courier New" pitchFamily="49" charset="0"/>
              </a:rPr>
              <a:t>ms</a:t>
            </a:r>
            <a:r>
              <a:rPr lang="nl-BE" sz="1800" b="1" dirty="0" smtClean="0">
                <a:latin typeface="Courier New" pitchFamily="49" charset="0"/>
                <a:cs typeface="Courier New" pitchFamily="49" charset="0"/>
              </a:rPr>
              <a:t> TTL=243</a:t>
            </a:r>
          </a:p>
          <a:p>
            <a:pPr>
              <a:buNone/>
            </a:pPr>
            <a:r>
              <a:rPr lang="nl-BE" sz="1800" b="1" dirty="0" smtClean="0">
                <a:latin typeface="Courier New" pitchFamily="49" charset="0"/>
                <a:cs typeface="Courier New" pitchFamily="49" charset="0"/>
              </a:rPr>
              <a:t>Antwoord van 74.125.77.104: bytes=32 tijd=19 </a:t>
            </a:r>
            <a:r>
              <a:rPr lang="nl-BE" sz="1800" b="1" dirty="0" err="1" smtClean="0">
                <a:latin typeface="Courier New" pitchFamily="49" charset="0"/>
                <a:cs typeface="Courier New" pitchFamily="49" charset="0"/>
              </a:rPr>
              <a:t>ms</a:t>
            </a:r>
            <a:r>
              <a:rPr lang="nl-BE" sz="1800" b="1" dirty="0" smtClean="0">
                <a:latin typeface="Courier New" pitchFamily="49" charset="0"/>
                <a:cs typeface="Courier New" pitchFamily="49" charset="0"/>
              </a:rPr>
              <a:t> TTL=243</a:t>
            </a:r>
          </a:p>
          <a:p>
            <a:pPr>
              <a:buNone/>
            </a:pPr>
            <a:r>
              <a:rPr lang="nl-BE" sz="1800" b="1" dirty="0" smtClean="0">
                <a:latin typeface="Courier New" pitchFamily="49" charset="0"/>
                <a:cs typeface="Courier New" pitchFamily="49" charset="0"/>
              </a:rPr>
              <a:t>Antwoord van 74.125.77.104: bytes=32 tijd=19 </a:t>
            </a:r>
            <a:r>
              <a:rPr lang="nl-BE" sz="1800" b="1" dirty="0" err="1" smtClean="0">
                <a:latin typeface="Courier New" pitchFamily="49" charset="0"/>
                <a:cs typeface="Courier New" pitchFamily="49" charset="0"/>
              </a:rPr>
              <a:t>ms</a:t>
            </a:r>
            <a:r>
              <a:rPr lang="nl-BE" sz="1800" b="1" dirty="0" smtClean="0">
                <a:latin typeface="Courier New" pitchFamily="49" charset="0"/>
                <a:cs typeface="Courier New" pitchFamily="49" charset="0"/>
              </a:rPr>
              <a:t> TTL=243</a:t>
            </a:r>
          </a:p>
          <a:p>
            <a:pPr>
              <a:buNone/>
            </a:pPr>
            <a:r>
              <a:rPr lang="nl-BE" sz="1800" b="1" dirty="0" smtClean="0">
                <a:latin typeface="Courier New" pitchFamily="49" charset="0"/>
                <a:cs typeface="Courier New" pitchFamily="49" charset="0"/>
              </a:rPr>
              <a:t>Antwoord van 74.125.77.104: bytes=32 tijd=18 </a:t>
            </a:r>
            <a:r>
              <a:rPr lang="nl-BE" sz="1800" b="1" dirty="0" err="1" smtClean="0">
                <a:latin typeface="Courier New" pitchFamily="49" charset="0"/>
                <a:cs typeface="Courier New" pitchFamily="49" charset="0"/>
              </a:rPr>
              <a:t>ms</a:t>
            </a:r>
            <a:r>
              <a:rPr lang="nl-BE" sz="1800" b="1" dirty="0" smtClean="0">
                <a:latin typeface="Courier New" pitchFamily="49" charset="0"/>
                <a:cs typeface="Courier New" pitchFamily="49" charset="0"/>
              </a:rPr>
              <a:t> TTL=243</a:t>
            </a:r>
          </a:p>
        </p:txBody>
      </p:sp>
      <p:sp>
        <p:nvSpPr>
          <p:cNvPr id="4" name="Rectangle 1026"/>
          <p:cNvSpPr>
            <a:spLocks noGrp="1" noChangeArrowheads="1"/>
          </p:cNvSpPr>
          <p:nvPr>
            <p:ph type="title"/>
          </p:nvPr>
        </p:nvSpPr>
        <p:spPr>
          <a:xfrm>
            <a:off x="428596" y="609600"/>
            <a:ext cx="8429684" cy="1143000"/>
          </a:xfrm>
        </p:spPr>
        <p:txBody>
          <a:bodyPr/>
          <a:lstStyle/>
          <a:p>
            <a:r>
              <a:rPr lang="en-US" dirty="0" smtClean="0"/>
              <a:t>Hostname and related IP </a:t>
            </a:r>
            <a:r>
              <a:rPr lang="en-US" dirty="0" err="1" smtClean="0"/>
              <a:t>adress</a:t>
            </a:r>
            <a:r>
              <a:rPr lang="en-US" dirty="0" smtClean="0"/>
              <a:t>(</a:t>
            </a:r>
            <a:r>
              <a:rPr lang="en-US" dirty="0" err="1" smtClean="0"/>
              <a:t>es</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57166"/>
            <a:ext cx="7772400" cy="1143000"/>
          </a:xfrm>
        </p:spPr>
        <p:txBody>
          <a:bodyPr/>
          <a:lstStyle/>
          <a:p>
            <a:r>
              <a:rPr lang="en-US" dirty="0" err="1"/>
              <a:t>java.net.InetAddress</a:t>
            </a:r>
            <a:endParaRPr lang="en-US" dirty="0"/>
          </a:p>
        </p:txBody>
      </p:sp>
      <p:sp>
        <p:nvSpPr>
          <p:cNvPr id="23555" name="Rectangle 3"/>
          <p:cNvSpPr>
            <a:spLocks noGrp="1" noChangeArrowheads="1"/>
          </p:cNvSpPr>
          <p:nvPr>
            <p:ph type="body" idx="1"/>
          </p:nvPr>
        </p:nvSpPr>
        <p:spPr>
          <a:xfrm>
            <a:off x="285720" y="1500174"/>
            <a:ext cx="8572560" cy="4114800"/>
          </a:xfrm>
        </p:spPr>
        <p:txBody>
          <a:bodyPr/>
          <a:lstStyle/>
          <a:p>
            <a:r>
              <a:rPr lang="en-US" dirty="0" smtClean="0"/>
              <a:t>This </a:t>
            </a:r>
            <a:r>
              <a:rPr lang="en-US" dirty="0"/>
              <a:t>class is the interface from Java to </a:t>
            </a:r>
            <a:r>
              <a:rPr lang="en-US" dirty="0" smtClean="0"/>
              <a:t>DNS</a:t>
            </a:r>
          </a:p>
          <a:p>
            <a:endParaRPr lang="en-US" b="1" dirty="0" smtClean="0"/>
          </a:p>
          <a:p>
            <a:r>
              <a:rPr lang="en-US" b="1" dirty="0" smtClean="0"/>
              <a:t>static </a:t>
            </a:r>
            <a:r>
              <a:rPr lang="en-US" b="1" dirty="0" err="1" smtClean="0"/>
              <a:t>InetAddress</a:t>
            </a:r>
            <a:r>
              <a:rPr lang="en-US" b="1" dirty="0" smtClean="0"/>
              <a:t> </a:t>
            </a:r>
            <a:r>
              <a:rPr lang="en-US" b="1" dirty="0" err="1" smtClean="0"/>
              <a:t>getByName</a:t>
            </a:r>
            <a:r>
              <a:rPr lang="en-US" b="1" dirty="0" smtClean="0"/>
              <a:t>(String name)</a:t>
            </a:r>
          </a:p>
          <a:p>
            <a:pPr lvl="1"/>
            <a:r>
              <a:rPr lang="en-US" dirty="0" smtClean="0"/>
              <a:t>throws </a:t>
            </a:r>
            <a:r>
              <a:rPr lang="en-US" dirty="0" err="1" smtClean="0"/>
              <a:t>UnknownHostException</a:t>
            </a:r>
            <a:r>
              <a:rPr lang="en-US" dirty="0" smtClean="0"/>
              <a:t> if it’s unknown.</a:t>
            </a:r>
          </a:p>
          <a:p>
            <a:pPr>
              <a:buNone/>
            </a:pPr>
            <a:endParaRPr lang="en-US" dirty="0"/>
          </a:p>
        </p:txBody>
      </p:sp>
      <p:sp>
        <p:nvSpPr>
          <p:cNvPr id="4" name="Rechthoek 3"/>
          <p:cNvSpPr/>
          <p:nvPr/>
        </p:nvSpPr>
        <p:spPr>
          <a:xfrm>
            <a:off x="571440" y="4396941"/>
            <a:ext cx="7786774" cy="1938992"/>
          </a:xfrm>
          <a:prstGeom prst="rect">
            <a:avLst/>
          </a:prstGeom>
          <a:ln w="25400">
            <a:solidFill>
              <a:schemeClr val="accent6"/>
            </a:solidFill>
          </a:ln>
        </p:spPr>
        <p:txBody>
          <a:bodyPr wrap="square">
            <a:spAutoFit/>
          </a:bodyPr>
          <a:lstStyle/>
          <a:p>
            <a:pPr algn="l"/>
            <a:r>
              <a:rPr lang="en-US" sz="2000" b="1" i="0" dirty="0" err="1" smtClean="0"/>
              <a:t>InetAddress</a:t>
            </a:r>
            <a:r>
              <a:rPr lang="en-US" sz="2000" b="1" i="0" dirty="0" smtClean="0"/>
              <a:t> host = 					 	</a:t>
            </a:r>
            <a:r>
              <a:rPr lang="en-US" sz="2000" b="1" i="0" dirty="0" err="1" smtClean="0">
                <a:solidFill>
                  <a:schemeClr val="accent2"/>
                </a:solidFill>
              </a:rPr>
              <a:t>InetAddress.getByName</a:t>
            </a:r>
            <a:r>
              <a:rPr lang="en-US" sz="2000" b="1" i="0" dirty="0" smtClean="0">
                <a:solidFill>
                  <a:schemeClr val="accent2"/>
                </a:solidFill>
              </a:rPr>
              <a:t>(</a:t>
            </a:r>
            <a:r>
              <a:rPr lang="en-US" sz="2000" b="1" i="0" dirty="0" smtClean="0"/>
              <a:t>"www.google.com"</a:t>
            </a:r>
            <a:r>
              <a:rPr lang="en-US" sz="2000" b="1" i="0" dirty="0" smtClean="0">
                <a:solidFill>
                  <a:schemeClr val="accent2"/>
                </a:solidFill>
              </a:rPr>
              <a:t>)</a:t>
            </a:r>
            <a:r>
              <a:rPr lang="en-US" sz="2000" b="1" i="0" dirty="0" smtClean="0"/>
              <a:t>;</a:t>
            </a:r>
          </a:p>
          <a:p>
            <a:pPr algn="l"/>
            <a:endParaRPr lang="en-US" sz="2000" b="1" i="0" dirty="0" smtClean="0"/>
          </a:p>
          <a:p>
            <a:pPr algn="l"/>
            <a:r>
              <a:rPr lang="en-US" sz="2000" b="1" i="0" dirty="0" err="1" smtClean="0"/>
              <a:t>System.out.println</a:t>
            </a:r>
            <a:r>
              <a:rPr lang="en-US" sz="2000" b="1" i="0" dirty="0" smtClean="0"/>
              <a:t>("</a:t>
            </a:r>
            <a:r>
              <a:rPr lang="en-US" sz="2000" b="1" i="0" dirty="0" err="1" smtClean="0"/>
              <a:t>addr</a:t>
            </a:r>
            <a:r>
              <a:rPr lang="en-US" sz="2000" b="1" i="0" dirty="0" smtClean="0"/>
              <a:t> = " + host); </a:t>
            </a:r>
          </a:p>
          <a:p>
            <a:pPr algn="l"/>
            <a:r>
              <a:rPr lang="en-US" sz="2000" b="1" i="0" dirty="0" smtClean="0">
                <a:solidFill>
                  <a:srgbClr val="009900"/>
                </a:solidFill>
              </a:rPr>
              <a:t>// </a:t>
            </a:r>
            <a:r>
              <a:rPr lang="en-US" sz="2000" b="1" i="0" dirty="0" err="1" smtClean="0">
                <a:solidFill>
                  <a:srgbClr val="009900"/>
                </a:solidFill>
              </a:rPr>
              <a:t>addr</a:t>
            </a:r>
            <a:r>
              <a:rPr lang="en-US" sz="2000" b="1" i="0" dirty="0" smtClean="0">
                <a:solidFill>
                  <a:srgbClr val="009900"/>
                </a:solidFill>
              </a:rPr>
              <a:t> = www.google.com/74.125.77.104</a:t>
            </a:r>
          </a:p>
          <a:p>
            <a:pPr algn="l"/>
            <a:endParaRPr lang="en-US" sz="2000" b="1" i="0" dirty="0" smtClean="0">
              <a:solidFill>
                <a:srgbClr val="0099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1026"/>
          <p:cNvSpPr>
            <a:spLocks noGrp="1" noChangeArrowheads="1"/>
          </p:cNvSpPr>
          <p:nvPr>
            <p:ph type="title"/>
          </p:nvPr>
        </p:nvSpPr>
        <p:spPr/>
        <p:txBody>
          <a:bodyPr/>
          <a:lstStyle/>
          <a:p>
            <a:r>
              <a:rPr lang="en-US" dirty="0"/>
              <a:t>Transport Protocols</a:t>
            </a:r>
          </a:p>
        </p:txBody>
      </p:sp>
      <p:sp>
        <p:nvSpPr>
          <p:cNvPr id="109571" name="Rectangle 1027"/>
          <p:cNvSpPr>
            <a:spLocks noGrp="1" noChangeArrowheads="1"/>
          </p:cNvSpPr>
          <p:nvPr>
            <p:ph type="body" idx="1"/>
          </p:nvPr>
        </p:nvSpPr>
        <p:spPr>
          <a:xfrm>
            <a:off x="357158" y="1714488"/>
            <a:ext cx="8643998" cy="4611687"/>
          </a:xfrm>
        </p:spPr>
        <p:txBody>
          <a:bodyPr/>
          <a:lstStyle/>
          <a:p>
            <a:pPr>
              <a:lnSpc>
                <a:spcPct val="90000"/>
              </a:lnSpc>
              <a:buFont typeface="Wingdings" pitchFamily="2" charset="2"/>
              <a:buNone/>
            </a:pPr>
            <a:r>
              <a:rPr lang="en-US" sz="3600" dirty="0">
                <a:solidFill>
                  <a:schemeClr val="hlink"/>
                </a:solidFill>
              </a:rPr>
              <a:t>    </a:t>
            </a:r>
            <a:r>
              <a:rPr lang="en-US" sz="3600" dirty="0" smtClean="0">
                <a:solidFill>
                  <a:schemeClr val="accent6"/>
                </a:solidFill>
              </a:rPr>
              <a:t>IP’s </a:t>
            </a:r>
            <a:r>
              <a:rPr lang="en-US" sz="3600" i="1" dirty="0" smtClean="0">
                <a:solidFill>
                  <a:schemeClr val="accent6"/>
                </a:solidFill>
              </a:rPr>
              <a:t>best-effort</a:t>
            </a:r>
            <a:r>
              <a:rPr lang="en-US" sz="3600" dirty="0" smtClean="0">
                <a:solidFill>
                  <a:schemeClr val="accent6"/>
                </a:solidFill>
              </a:rPr>
              <a:t> service is not sufficient</a:t>
            </a:r>
            <a:r>
              <a:rPr lang="en-US" sz="3600" dirty="0">
                <a:solidFill>
                  <a:schemeClr val="accent6"/>
                </a:solidFill>
              </a:rPr>
              <a:t>!</a:t>
            </a:r>
          </a:p>
          <a:p>
            <a:pPr>
              <a:lnSpc>
                <a:spcPct val="90000"/>
              </a:lnSpc>
              <a:buFont typeface="Wingdings" pitchFamily="2" charset="2"/>
              <a:buNone/>
            </a:pPr>
            <a:endParaRPr lang="en-US" sz="1600" dirty="0">
              <a:solidFill>
                <a:schemeClr val="hlink"/>
              </a:solidFill>
            </a:endParaRPr>
          </a:p>
          <a:p>
            <a:pPr>
              <a:lnSpc>
                <a:spcPct val="90000"/>
              </a:lnSpc>
              <a:buFont typeface="Wingdings"/>
              <a:buChar char="à"/>
            </a:pPr>
            <a:r>
              <a:rPr lang="en-US" sz="2800" dirty="0" smtClean="0"/>
              <a:t> Loss – Reordering – Duplication - Delay</a:t>
            </a:r>
          </a:p>
          <a:p>
            <a:pPr>
              <a:lnSpc>
                <a:spcPct val="90000"/>
              </a:lnSpc>
              <a:buFont typeface="Wingdings"/>
              <a:buChar char="à"/>
            </a:pPr>
            <a:endParaRPr lang="en-US" sz="2800" dirty="0" smtClean="0"/>
          </a:p>
          <a:p>
            <a:pPr>
              <a:lnSpc>
                <a:spcPct val="90000"/>
              </a:lnSpc>
              <a:buFont typeface="Wingdings"/>
              <a:buChar char="à"/>
            </a:pPr>
            <a:r>
              <a:rPr lang="en-US" sz="2800" dirty="0" smtClean="0"/>
              <a:t> Add </a:t>
            </a:r>
            <a:r>
              <a:rPr lang="en-US" sz="2800" dirty="0"/>
              <a:t>services on top of </a:t>
            </a:r>
            <a:r>
              <a:rPr lang="en-US" sz="2800" dirty="0" smtClean="0"/>
              <a:t>IP</a:t>
            </a:r>
          </a:p>
          <a:p>
            <a:pPr>
              <a:lnSpc>
                <a:spcPct val="90000"/>
              </a:lnSpc>
              <a:buNone/>
            </a:pPr>
            <a:endParaRPr lang="en-US" sz="2800" dirty="0"/>
          </a:p>
          <a:p>
            <a:pPr lvl="1">
              <a:lnSpc>
                <a:spcPct val="90000"/>
              </a:lnSpc>
            </a:pPr>
            <a:r>
              <a:rPr lang="en-US" sz="2400" dirty="0" smtClean="0">
                <a:solidFill>
                  <a:schemeClr val="accent6"/>
                </a:solidFill>
              </a:rPr>
              <a:t>UDP</a:t>
            </a:r>
            <a:r>
              <a:rPr lang="en-US" sz="2400" dirty="0" smtClean="0"/>
              <a:t> (User </a:t>
            </a:r>
            <a:r>
              <a:rPr lang="en-US" sz="2400" dirty="0"/>
              <a:t>Datagram </a:t>
            </a:r>
            <a:r>
              <a:rPr lang="en-US" sz="2400" dirty="0" smtClean="0"/>
              <a:t>Protocol)</a:t>
            </a:r>
          </a:p>
          <a:p>
            <a:pPr lvl="1">
              <a:lnSpc>
                <a:spcPct val="90000"/>
              </a:lnSpc>
            </a:pPr>
            <a:endParaRPr lang="en-US" sz="2400" dirty="0" smtClean="0"/>
          </a:p>
          <a:p>
            <a:pPr lvl="1">
              <a:lnSpc>
                <a:spcPct val="90000"/>
              </a:lnSpc>
            </a:pPr>
            <a:r>
              <a:rPr lang="en-US" sz="2400" dirty="0" smtClean="0">
                <a:solidFill>
                  <a:schemeClr val="accent6"/>
                </a:solidFill>
              </a:rPr>
              <a:t>TCP</a:t>
            </a:r>
            <a:r>
              <a:rPr lang="en-US" sz="2400" dirty="0" smtClean="0"/>
              <a:t> (Transmission </a:t>
            </a:r>
            <a:r>
              <a:rPr lang="en-US" sz="2400" dirty="0"/>
              <a:t>Control </a:t>
            </a:r>
            <a:r>
              <a:rPr lang="en-US" sz="2400" dirty="0" smtClean="0"/>
              <a:t>Protocol)</a:t>
            </a:r>
            <a:endParaRPr lang="en-US" sz="2400" dirty="0"/>
          </a:p>
          <a:p>
            <a:pPr lvl="2">
              <a:lnSpc>
                <a:spcPct val="90000"/>
              </a:lnSpc>
              <a:buNone/>
            </a:pPr>
            <a:r>
              <a:rPr lang="en-US" sz="2000" dirty="0" smtClean="0"/>
              <a:t>Offers reliable </a:t>
            </a:r>
            <a:r>
              <a:rPr lang="en-US" sz="2000" dirty="0"/>
              <a:t>byte-stream </a:t>
            </a:r>
            <a:r>
              <a:rPr lang="en-US" sz="2000" dirty="0" smtClean="0"/>
              <a:t>delivery</a:t>
            </a:r>
          </a:p>
          <a:p>
            <a:pPr lvl="2">
              <a:lnSpc>
                <a:spcPct val="90000"/>
              </a:lnSpc>
              <a:buNone/>
            </a:pPr>
            <a:endParaRPr lang="en-US" sz="2000" dirty="0" smtClean="0">
              <a:sym typeface="Wingdings" pitchFamily="2" charset="2"/>
            </a:endParaRPr>
          </a:p>
          <a:p>
            <a:pPr lvl="2">
              <a:lnSpc>
                <a:spcPct val="90000"/>
              </a:lnSpc>
              <a:buNone/>
            </a:pPr>
            <a:r>
              <a:rPr lang="en-US" sz="2000" dirty="0" smtClean="0">
                <a:solidFill>
                  <a:schemeClr val="accent6"/>
                </a:solidFill>
              </a:rPr>
              <a:t>TCP/IP connection</a:t>
            </a:r>
            <a:endParaRPr lang="en-US" sz="2000" dirty="0">
              <a:solidFill>
                <a:schemeClr val="accent6"/>
              </a:solidFill>
            </a:endParaRPr>
          </a:p>
        </p:txBody>
      </p:sp>
      <p:grpSp>
        <p:nvGrpSpPr>
          <p:cNvPr id="7" name="Groep 6"/>
          <p:cNvGrpSpPr/>
          <p:nvPr/>
        </p:nvGrpSpPr>
        <p:grpSpPr>
          <a:xfrm>
            <a:off x="6215074" y="3000372"/>
            <a:ext cx="2500330" cy="1143008"/>
            <a:chOff x="6143636" y="1714488"/>
            <a:chExt cx="2500330" cy="1143008"/>
          </a:xfrm>
        </p:grpSpPr>
        <p:sp>
          <p:nvSpPr>
            <p:cNvPr id="4" name="Afgeronde rechthoek 3"/>
            <p:cNvSpPr/>
            <p:nvPr/>
          </p:nvSpPr>
          <p:spPr bwMode="auto">
            <a:xfrm>
              <a:off x="6143636" y="1714488"/>
              <a:ext cx="1143008" cy="50006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2400" b="0" i="1" u="none" strike="noStrike" cap="none" normalizeH="0" baseline="0" dirty="0" smtClean="0">
                  <a:ln>
                    <a:noFill/>
                  </a:ln>
                  <a:solidFill>
                    <a:schemeClr val="tx2"/>
                  </a:solidFill>
                  <a:effectLst/>
                  <a:latin typeface="Courier New" pitchFamily="49" charset="0"/>
                </a:rPr>
                <a:t>UDP</a:t>
              </a:r>
            </a:p>
          </p:txBody>
        </p:sp>
        <p:sp>
          <p:nvSpPr>
            <p:cNvPr id="5" name="Afgeronde rechthoek 4"/>
            <p:cNvSpPr/>
            <p:nvPr/>
          </p:nvSpPr>
          <p:spPr bwMode="auto">
            <a:xfrm>
              <a:off x="7500958" y="1714488"/>
              <a:ext cx="1143008" cy="50006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2400" b="0" i="1" u="none" strike="noStrike" cap="none" normalizeH="0" baseline="0" dirty="0" smtClean="0">
                  <a:ln>
                    <a:noFill/>
                  </a:ln>
                  <a:solidFill>
                    <a:schemeClr val="tx2"/>
                  </a:solidFill>
                  <a:effectLst/>
                  <a:latin typeface="Courier New" pitchFamily="49" charset="0"/>
                </a:rPr>
                <a:t>TCP</a:t>
              </a:r>
            </a:p>
          </p:txBody>
        </p:sp>
        <p:sp>
          <p:nvSpPr>
            <p:cNvPr id="6" name="Afgeronde rechthoek 5"/>
            <p:cNvSpPr/>
            <p:nvPr/>
          </p:nvSpPr>
          <p:spPr bwMode="auto">
            <a:xfrm>
              <a:off x="6143636" y="2357430"/>
              <a:ext cx="2500330" cy="500066"/>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2400" b="0" i="1" u="none" strike="noStrike" cap="none" normalizeH="0" baseline="0" dirty="0" smtClean="0">
                  <a:ln>
                    <a:noFill/>
                  </a:ln>
                  <a:solidFill>
                    <a:schemeClr val="tx2"/>
                  </a:solidFill>
                  <a:effectLst/>
                  <a:latin typeface="Courier New" pitchFamily="49" charset="0"/>
                </a:rPr>
                <a:t>IP</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714348" y="785794"/>
            <a:ext cx="7772400" cy="1214446"/>
          </a:xfrm>
        </p:spPr>
        <p:txBody>
          <a:bodyPr/>
          <a:lstStyle/>
          <a:p>
            <a:r>
              <a:rPr lang="en-US" dirty="0" smtClean="0"/>
              <a:t>With </a:t>
            </a:r>
            <a:r>
              <a:rPr lang="en-US" dirty="0" smtClean="0">
                <a:solidFill>
                  <a:schemeClr val="accent6"/>
                </a:solidFill>
              </a:rPr>
              <a:t>TCP/IP</a:t>
            </a:r>
            <a:r>
              <a:rPr lang="en-US" dirty="0" smtClean="0"/>
              <a:t>, a host can have different services running on different ports:</a:t>
            </a:r>
          </a:p>
          <a:p>
            <a:pPr>
              <a:buNone/>
            </a:pPr>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a:p>
            <a:endParaRPr lang="en-US" dirty="0" smtClean="0">
              <a:solidFill>
                <a:schemeClr val="accent6"/>
              </a:solidFill>
            </a:endParaRPr>
          </a:p>
        </p:txBody>
      </p:sp>
      <p:grpSp>
        <p:nvGrpSpPr>
          <p:cNvPr id="3" name="Groep 2"/>
          <p:cNvGrpSpPr/>
          <p:nvPr/>
        </p:nvGrpSpPr>
        <p:grpSpPr>
          <a:xfrm>
            <a:off x="1643042" y="2500306"/>
            <a:ext cx="5357850" cy="3000372"/>
            <a:chOff x="3199428" y="3857628"/>
            <a:chExt cx="5658853" cy="3000372"/>
          </a:xfrm>
        </p:grpSpPr>
        <p:pic>
          <p:nvPicPr>
            <p:cNvPr id="4" name="Picture 5" descr="E:\tmp\computer.gif"/>
            <p:cNvPicPr>
              <a:picLocks noChangeAspect="1" noChangeArrowheads="1"/>
            </p:cNvPicPr>
            <p:nvPr/>
          </p:nvPicPr>
          <p:blipFill>
            <a:blip r:embed="rId3"/>
            <a:srcRect/>
            <a:stretch>
              <a:fillRect/>
            </a:stretch>
          </p:blipFill>
          <p:spPr bwMode="auto">
            <a:xfrm>
              <a:off x="5410200" y="5867400"/>
              <a:ext cx="549275" cy="674688"/>
            </a:xfrm>
            <a:prstGeom prst="rect">
              <a:avLst/>
            </a:prstGeom>
            <a:noFill/>
          </p:spPr>
        </p:pic>
        <p:sp>
          <p:nvSpPr>
            <p:cNvPr id="5" name="Text Box 6"/>
            <p:cNvSpPr txBox="1">
              <a:spLocks noChangeArrowheads="1"/>
            </p:cNvSpPr>
            <p:nvPr/>
          </p:nvSpPr>
          <p:spPr bwMode="auto">
            <a:xfrm>
              <a:off x="6066580" y="6175370"/>
              <a:ext cx="1546225" cy="336550"/>
            </a:xfrm>
            <a:prstGeom prst="rect">
              <a:avLst/>
            </a:prstGeom>
            <a:noFill/>
            <a:ln w="9525">
              <a:noFill/>
              <a:miter lim="800000"/>
              <a:headEnd/>
              <a:tailEnd/>
            </a:ln>
            <a:effectLst/>
          </p:spPr>
          <p:txBody>
            <a:bodyPr wrap="none">
              <a:spAutoFit/>
            </a:bodyPr>
            <a:lstStyle/>
            <a:p>
              <a:r>
                <a:rPr lang="en-US" sz="1600" b="1" dirty="0"/>
                <a:t>192.18.22.13</a:t>
              </a:r>
            </a:p>
          </p:txBody>
        </p:sp>
        <p:sp>
          <p:nvSpPr>
            <p:cNvPr id="6" name="Line 7"/>
            <p:cNvSpPr>
              <a:spLocks noChangeShapeType="1"/>
            </p:cNvSpPr>
            <p:nvPr/>
          </p:nvSpPr>
          <p:spPr bwMode="auto">
            <a:xfrm flipH="1" flipV="1">
              <a:off x="4783907" y="5532428"/>
              <a:ext cx="626294" cy="334972"/>
            </a:xfrm>
            <a:prstGeom prst="line">
              <a:avLst/>
            </a:prstGeom>
            <a:noFill/>
            <a:ln w="28575">
              <a:solidFill>
                <a:schemeClr val="tx1"/>
              </a:solidFill>
              <a:miter lim="800000"/>
              <a:headEnd/>
              <a:tailEnd type="triangle" w="med" len="med"/>
            </a:ln>
            <a:effectLst/>
          </p:spPr>
          <p:txBody>
            <a:bodyPr wrap="none"/>
            <a:lstStyle/>
            <a:p>
              <a:endParaRPr lang="nl-BE"/>
            </a:p>
          </p:txBody>
        </p:sp>
        <p:sp>
          <p:nvSpPr>
            <p:cNvPr id="7" name="Line 8"/>
            <p:cNvSpPr>
              <a:spLocks noChangeShapeType="1"/>
            </p:cNvSpPr>
            <p:nvPr/>
          </p:nvSpPr>
          <p:spPr bwMode="auto">
            <a:xfrm flipV="1">
              <a:off x="5943601" y="5318114"/>
              <a:ext cx="1028396" cy="549286"/>
            </a:xfrm>
            <a:prstGeom prst="line">
              <a:avLst/>
            </a:prstGeom>
            <a:noFill/>
            <a:ln w="28575">
              <a:solidFill>
                <a:schemeClr val="tx1"/>
              </a:solidFill>
              <a:miter lim="800000"/>
              <a:headEnd/>
              <a:tailEnd type="triangle" w="med" len="med"/>
            </a:ln>
            <a:effectLst/>
          </p:spPr>
          <p:txBody>
            <a:bodyPr wrap="none"/>
            <a:lstStyle/>
            <a:p>
              <a:endParaRPr lang="nl-BE"/>
            </a:p>
          </p:txBody>
        </p:sp>
        <p:sp>
          <p:nvSpPr>
            <p:cNvPr id="8" name="Line 9"/>
            <p:cNvSpPr>
              <a:spLocks noChangeShapeType="1"/>
            </p:cNvSpPr>
            <p:nvPr/>
          </p:nvSpPr>
          <p:spPr bwMode="auto">
            <a:xfrm flipV="1">
              <a:off x="5638800" y="4960924"/>
              <a:ext cx="276876" cy="906476"/>
            </a:xfrm>
            <a:prstGeom prst="line">
              <a:avLst/>
            </a:prstGeom>
            <a:noFill/>
            <a:ln w="28575">
              <a:solidFill>
                <a:schemeClr val="tx1"/>
              </a:solidFill>
              <a:miter lim="800000"/>
              <a:headEnd/>
              <a:tailEnd type="triangle" w="med" len="med"/>
            </a:ln>
            <a:effectLst/>
          </p:spPr>
          <p:txBody>
            <a:bodyPr wrap="none"/>
            <a:lstStyle/>
            <a:p>
              <a:endParaRPr lang="nl-BE"/>
            </a:p>
          </p:txBody>
        </p:sp>
        <p:sp>
          <p:nvSpPr>
            <p:cNvPr id="9" name="Line 12"/>
            <p:cNvSpPr>
              <a:spLocks noChangeShapeType="1"/>
            </p:cNvSpPr>
            <p:nvPr/>
          </p:nvSpPr>
          <p:spPr bwMode="auto">
            <a:xfrm>
              <a:off x="5715000" y="6477000"/>
              <a:ext cx="0" cy="381000"/>
            </a:xfrm>
            <a:prstGeom prst="line">
              <a:avLst/>
            </a:prstGeom>
            <a:noFill/>
            <a:ln w="28575">
              <a:solidFill>
                <a:schemeClr val="tx1"/>
              </a:solidFill>
              <a:miter lim="800000"/>
              <a:headEnd/>
              <a:tailEnd/>
            </a:ln>
            <a:effectLst/>
          </p:spPr>
          <p:txBody>
            <a:bodyPr wrap="none"/>
            <a:lstStyle/>
            <a:p>
              <a:endParaRPr lang="nl-BE"/>
            </a:p>
          </p:txBody>
        </p:sp>
        <p:sp>
          <p:nvSpPr>
            <p:cNvPr id="10" name="Text Box 10"/>
            <p:cNvSpPr txBox="1">
              <a:spLocks noChangeArrowheads="1"/>
            </p:cNvSpPr>
            <p:nvPr/>
          </p:nvSpPr>
          <p:spPr bwMode="auto">
            <a:xfrm>
              <a:off x="4286248" y="3857628"/>
              <a:ext cx="3357586" cy="1015663"/>
            </a:xfrm>
            <a:prstGeom prst="rect">
              <a:avLst/>
            </a:prstGeom>
            <a:noFill/>
            <a:ln w="9525">
              <a:noFill/>
              <a:miter lim="800000"/>
              <a:headEnd/>
              <a:tailEnd/>
            </a:ln>
            <a:effectLst/>
          </p:spPr>
          <p:txBody>
            <a:bodyPr wrap="square">
              <a:spAutoFit/>
            </a:bodyPr>
            <a:lstStyle/>
            <a:p>
              <a:r>
                <a:rPr lang="en-US" b="1" dirty="0" smtClean="0"/>
                <a:t>E-mail</a:t>
              </a:r>
            </a:p>
            <a:p>
              <a:r>
                <a:rPr lang="en-US" sz="1800" i="0" dirty="0" smtClean="0"/>
                <a:t>SMTP</a:t>
              </a:r>
              <a:r>
                <a:rPr lang="en-US" sz="1800" i="0" dirty="0" smtClean="0">
                  <a:sym typeface="Wingdings" pitchFamily="2" charset="2"/>
                </a:rPr>
                <a:t>:</a:t>
              </a:r>
              <a:r>
                <a:rPr lang="en-US" sz="1800" i="0" dirty="0" smtClean="0"/>
                <a:t>port25</a:t>
              </a:r>
            </a:p>
            <a:p>
              <a:r>
                <a:rPr lang="en-US" sz="1800" i="0" dirty="0" smtClean="0"/>
                <a:t>POP3:</a:t>
              </a:r>
              <a:r>
                <a:rPr lang="en-US" sz="1800" i="0" dirty="0" smtClean="0">
                  <a:sym typeface="Wingdings" pitchFamily="2" charset="2"/>
                </a:rPr>
                <a:t>port110</a:t>
              </a:r>
              <a:endParaRPr lang="en-US" sz="1800" i="0" dirty="0" smtClean="0"/>
            </a:p>
          </p:txBody>
        </p:sp>
        <p:sp>
          <p:nvSpPr>
            <p:cNvPr id="11" name="Text Box 10"/>
            <p:cNvSpPr txBox="1">
              <a:spLocks noChangeArrowheads="1"/>
            </p:cNvSpPr>
            <p:nvPr/>
          </p:nvSpPr>
          <p:spPr bwMode="auto">
            <a:xfrm>
              <a:off x="6500826" y="5000636"/>
              <a:ext cx="2357455" cy="738664"/>
            </a:xfrm>
            <a:prstGeom prst="rect">
              <a:avLst/>
            </a:prstGeom>
            <a:noFill/>
            <a:ln w="9525">
              <a:noFill/>
              <a:miter lim="800000"/>
              <a:headEnd/>
              <a:tailEnd/>
            </a:ln>
            <a:effectLst/>
          </p:spPr>
          <p:txBody>
            <a:bodyPr wrap="square">
              <a:spAutoFit/>
            </a:bodyPr>
            <a:lstStyle/>
            <a:p>
              <a:r>
                <a:rPr lang="en-US" b="1" dirty="0" smtClean="0"/>
                <a:t>Telnet</a:t>
              </a:r>
            </a:p>
            <a:p>
              <a:r>
                <a:rPr lang="en-US" sz="1800" i="0" dirty="0" smtClean="0"/>
                <a:t>port23</a:t>
              </a:r>
            </a:p>
          </p:txBody>
        </p:sp>
        <p:sp>
          <p:nvSpPr>
            <p:cNvPr id="12" name="Text Box 10"/>
            <p:cNvSpPr txBox="1">
              <a:spLocks noChangeArrowheads="1"/>
            </p:cNvSpPr>
            <p:nvPr/>
          </p:nvSpPr>
          <p:spPr bwMode="auto">
            <a:xfrm>
              <a:off x="3199428" y="4857760"/>
              <a:ext cx="2357455" cy="738664"/>
            </a:xfrm>
            <a:prstGeom prst="rect">
              <a:avLst/>
            </a:prstGeom>
            <a:noFill/>
            <a:ln w="9525">
              <a:noFill/>
              <a:miter lim="800000"/>
              <a:headEnd/>
              <a:tailEnd/>
            </a:ln>
            <a:effectLst/>
          </p:spPr>
          <p:txBody>
            <a:bodyPr wrap="square">
              <a:spAutoFit/>
            </a:bodyPr>
            <a:lstStyle/>
            <a:p>
              <a:r>
                <a:rPr lang="en-US" b="1" dirty="0" smtClean="0"/>
                <a:t>WWW</a:t>
              </a:r>
            </a:p>
            <a:p>
              <a:r>
                <a:rPr lang="en-US" sz="1800" i="0" dirty="0" smtClean="0"/>
                <a:t>port80</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jdelijke aanduiding voor inhoud 17"/>
          <p:cNvSpPr>
            <a:spLocks noGrp="1"/>
          </p:cNvSpPr>
          <p:nvPr>
            <p:ph idx="1"/>
          </p:nvPr>
        </p:nvSpPr>
        <p:spPr>
          <a:xfrm>
            <a:off x="571472" y="785794"/>
            <a:ext cx="7772400" cy="4114800"/>
          </a:xfrm>
        </p:spPr>
        <p:txBody>
          <a:bodyPr/>
          <a:lstStyle/>
          <a:p>
            <a:r>
              <a:rPr lang="en-US" dirty="0" smtClean="0"/>
              <a:t>With TCP a </a:t>
            </a:r>
            <a:r>
              <a:rPr lang="en-US" dirty="0" smtClean="0">
                <a:solidFill>
                  <a:schemeClr val="accent6"/>
                </a:solidFill>
              </a:rPr>
              <a:t>client-server model</a:t>
            </a:r>
            <a:r>
              <a:rPr lang="en-US" dirty="0" smtClean="0"/>
              <a:t> is applied.</a:t>
            </a:r>
          </a:p>
          <a:p>
            <a:r>
              <a:rPr lang="en-US" dirty="0" smtClean="0"/>
              <a:t>Client makes a </a:t>
            </a:r>
            <a:r>
              <a:rPr lang="en-US" dirty="0" smtClean="0">
                <a:solidFill>
                  <a:schemeClr val="accent6"/>
                </a:solidFill>
              </a:rPr>
              <a:t>TCP connection </a:t>
            </a:r>
            <a:r>
              <a:rPr lang="en-US" dirty="0" smtClean="0"/>
              <a:t>towards the Server application. </a:t>
            </a:r>
          </a:p>
          <a:p>
            <a:r>
              <a:rPr lang="en-US" dirty="0" smtClean="0"/>
              <a:t>To reach the destination you must specify:</a:t>
            </a:r>
          </a:p>
          <a:p>
            <a:pPr lvl="2"/>
            <a:r>
              <a:rPr lang="en-US" dirty="0" smtClean="0"/>
              <a:t>IP address to identify the host</a:t>
            </a:r>
          </a:p>
          <a:p>
            <a:pPr lvl="2"/>
            <a:r>
              <a:rPr lang="en-US" dirty="0" smtClean="0"/>
              <a:t>Port (16-bit identifier)</a:t>
            </a:r>
          </a:p>
        </p:txBody>
      </p:sp>
      <p:pic>
        <p:nvPicPr>
          <p:cNvPr id="4" name="Afbeelding 3" descr="pcs.jpg"/>
          <p:cNvPicPr>
            <a:picLocks noChangeAspect="1"/>
          </p:cNvPicPr>
          <p:nvPr/>
        </p:nvPicPr>
        <p:blipFill>
          <a:blip r:embed="rId3"/>
          <a:stretch>
            <a:fillRect/>
          </a:stretch>
        </p:blipFill>
        <p:spPr>
          <a:xfrm>
            <a:off x="857224" y="4124325"/>
            <a:ext cx="7372350" cy="273367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ndaardontwerp">
  <a:themeElements>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andaardontwerp">
      <a:majorFont>
        <a:latin typeface="Times New Roman"/>
        <a:ea typeface=""/>
        <a:cs typeface=""/>
      </a:majorFont>
      <a:minorFont>
        <a:latin typeface="Times New Roman"/>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2400" b="0" i="1" u="none" strike="noStrike" cap="none" normalizeH="0" baseline="0" smtClean="0">
            <a:ln>
              <a:noFill/>
            </a:ln>
            <a:solidFill>
              <a:schemeClr val="tx2"/>
            </a:solidFill>
            <a:effectLst/>
            <a:latin typeface="Courier New" pitchFamily="4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2400" b="0" i="1" u="none" strike="noStrike" cap="none" normalizeH="0" baseline="0" smtClean="0">
            <a:ln>
              <a:noFill/>
            </a:ln>
            <a:solidFill>
              <a:schemeClr val="tx2"/>
            </a:solidFill>
            <a:effectLst/>
            <a:latin typeface="Courier New" pitchFamily="49" charset="0"/>
          </a:defRPr>
        </a:defPPr>
      </a:lstStyle>
    </a:lnDef>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5085</TotalTime>
  <Words>839</Words>
  <Application>Microsoft Office PowerPoint</Application>
  <PresentationFormat>Diavoorstelling (4:3)</PresentationFormat>
  <Paragraphs>324</Paragraphs>
  <Slides>26</Slides>
  <Notes>11</Notes>
  <HiddenSlides>0</HiddenSlides>
  <MMClips>0</MMClips>
  <ScaleCrop>false</ScaleCrop>
  <HeadingPairs>
    <vt:vector size="4" baseType="variant">
      <vt:variant>
        <vt:lpstr>Thema</vt:lpstr>
      </vt:variant>
      <vt:variant>
        <vt:i4>1</vt:i4>
      </vt:variant>
      <vt:variant>
        <vt:lpstr>Diatitels</vt:lpstr>
      </vt:variant>
      <vt:variant>
        <vt:i4>26</vt:i4>
      </vt:variant>
    </vt:vector>
  </HeadingPairs>
  <TitlesOfParts>
    <vt:vector size="27" baseType="lpstr">
      <vt:lpstr>Standaardontwerp</vt:lpstr>
      <vt:lpstr>  Network Programming on Netbeans IDE  18-19th of may 2009 ISEP - Porto</vt:lpstr>
      <vt:lpstr>Dia 2</vt:lpstr>
      <vt:lpstr>Dia 3</vt:lpstr>
      <vt:lpstr>Dia 4</vt:lpstr>
      <vt:lpstr>Hostname and related IP adress(es)</vt:lpstr>
      <vt:lpstr>java.net.InetAddress</vt:lpstr>
      <vt:lpstr>Transport Protocols</vt:lpstr>
      <vt:lpstr>Dia 8</vt:lpstr>
      <vt:lpstr>Dia 9</vt:lpstr>
      <vt:lpstr>TCP/IP Byte Transport</vt:lpstr>
      <vt:lpstr>Dia 11</vt:lpstr>
      <vt:lpstr>Sockets</vt:lpstr>
      <vt:lpstr>java.net.Socket</vt:lpstr>
      <vt:lpstr>java.net.ServerSocket</vt:lpstr>
      <vt:lpstr>Dia 15</vt:lpstr>
      <vt:lpstr>TCP Client/Server messaging (e.g. from client to server)</vt:lpstr>
      <vt:lpstr>TCP Client/Server Interaction</vt:lpstr>
      <vt:lpstr>Bidirectional communication</vt:lpstr>
      <vt:lpstr>Dia 19</vt:lpstr>
      <vt:lpstr>Example_A:  Basic C/S program</vt:lpstr>
      <vt:lpstr>Example_B:  Interactive client</vt:lpstr>
      <vt:lpstr>Example_C:  Server with logging</vt:lpstr>
      <vt:lpstr>Dia 23</vt:lpstr>
      <vt:lpstr>Multiple clients</vt:lpstr>
      <vt:lpstr>Example_D:  Multithreaded Server</vt:lpstr>
      <vt:lpstr>Dia 26</vt:lpstr>
    </vt:vector>
  </TitlesOfParts>
  <Company>DE BERM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Informatica 3</dc:title>
  <dc:creator>KRISTIEN VAN ASSCHE</dc:creator>
  <cp:lastModifiedBy>Kristien</cp:lastModifiedBy>
  <cp:revision>455</cp:revision>
  <dcterms:created xsi:type="dcterms:W3CDTF">2002-09-25T08:16:27Z</dcterms:created>
  <dcterms:modified xsi:type="dcterms:W3CDTF">2009-05-19T22:55:08Z</dcterms:modified>
</cp:coreProperties>
</file>